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70" r:id="rId9"/>
    <p:sldId id="263" r:id="rId10"/>
    <p:sldId id="264" r:id="rId11"/>
    <p:sldId id="265" r:id="rId12"/>
    <p:sldId id="266" r:id="rId13"/>
    <p:sldId id="267" r:id="rId14"/>
    <p:sldId id="268" r:id="rId15"/>
    <p:sldId id="269" r:id="rId16"/>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755" autoAdjust="0"/>
    <p:restoredTop sz="94610"/>
  </p:normalViewPr>
  <p:slideViewPr>
    <p:cSldViewPr snapToGrid="0" snapToObjects="1">
      <p:cViewPr>
        <p:scale>
          <a:sx n="100" d="100"/>
          <a:sy n="100" d="100"/>
        </p:scale>
        <p:origin x="-2052" y="-91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42051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76250" y="685800"/>
            <a:ext cx="6096000" cy="3429000"/>
          </a:xfrm>
          <a:prstGeom prst="rect">
            <a:avLst/>
          </a:prstGeom>
        </p:spPr>
      </p:sp>
      <p:sp>
        <p:nvSpPr>
          <p:cNvPr id="3" name="Notes Placeholder 2"/>
          <p:cNvSpPr>
            <a:spLocks noGrp="1"/>
          </p:cNvSpPr>
          <p:nvPr>
            <p:ph type="body" idx="1"/>
          </p:nvPr>
        </p:nvSpPr>
        <p:spPr>
          <a:xfrm>
            <a:off x="514350" y="4343400"/>
            <a:ext cx="4114800" cy="4114800"/>
          </a:xfrm>
          <a:prstGeom prst="rect">
            <a:avLst/>
          </a:prstGeom>
        </p:spPr>
        <p:txBody>
          <a:bodyPr/>
          <a:lstStyle/>
          <a:p>
            <a:endParaRPr lang="en-US" dirty="0"/>
          </a:p>
        </p:txBody>
      </p:sp>
      <p:sp>
        <p:nvSpPr>
          <p:cNvPr id="4" name="Slide Number Placeholder 3"/>
          <p:cNvSpPr>
            <a:spLocks noGrp="1"/>
          </p:cNvSpPr>
          <p:nvPr>
            <p:ph type="sldNum" sz="quarter" idx="10"/>
          </p:nvPr>
        </p:nvSpPr>
        <p:spPr>
          <a:xfrm>
            <a:off x="2913063" y="8685213"/>
            <a:ext cx="2228850" cy="457200"/>
          </a:xfrm>
          <a:prstGeom prst="rect">
            <a:avLst/>
          </a:prstGeom>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7.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6.png"/><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13.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14.pn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E2761"/>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00C8E0"/>
          </a:solidFill>
          <a:ln w="12700">
            <a:solidFill>
              <a:srgbClr val="00C8E0"/>
            </a:solidFill>
            <a:prstDash val="solid"/>
          </a:ln>
        </p:spPr>
      </p:sp>
      <p:sp>
        <p:nvSpPr>
          <p:cNvPr id="3" name="Shape 1"/>
          <p:cNvSpPr/>
          <p:nvPr/>
        </p:nvSpPr>
        <p:spPr>
          <a:xfrm>
            <a:off x="0" y="5029200"/>
            <a:ext cx="9144000" cy="114300"/>
          </a:xfrm>
          <a:prstGeom prst="rect">
            <a:avLst/>
          </a:prstGeom>
          <a:solidFill>
            <a:srgbClr val="00C8E0"/>
          </a:solidFill>
          <a:ln w="12700">
            <a:solidFill>
              <a:srgbClr val="00C8E0"/>
            </a:solidFill>
            <a:prstDash val="solid"/>
          </a:ln>
        </p:spPr>
      </p:sp>
      <p:sp>
        <p:nvSpPr>
          <p:cNvPr id="4" name="Shape 2"/>
          <p:cNvSpPr/>
          <p:nvPr/>
        </p:nvSpPr>
        <p:spPr>
          <a:xfrm>
            <a:off x="6217920" y="109728"/>
            <a:ext cx="2926080" cy="4919472"/>
          </a:xfrm>
          <a:prstGeom prst="rect">
            <a:avLst/>
          </a:prstGeom>
          <a:solidFill>
            <a:srgbClr val="141A45"/>
          </a:solidFill>
          <a:ln w="12700">
            <a:solidFill>
              <a:srgbClr val="141A45"/>
            </a:solidFill>
            <a:prstDash val="solid"/>
          </a:ln>
        </p:spPr>
      </p:sp>
      <p:sp>
        <p:nvSpPr>
          <p:cNvPr id="5" name="Shape 3"/>
          <p:cNvSpPr/>
          <p:nvPr/>
        </p:nvSpPr>
        <p:spPr>
          <a:xfrm>
            <a:off x="6217920" y="109728"/>
            <a:ext cx="73152" cy="4919472"/>
          </a:xfrm>
          <a:prstGeom prst="rect">
            <a:avLst/>
          </a:prstGeom>
          <a:solidFill>
            <a:srgbClr val="8B5CF6"/>
          </a:solidFill>
          <a:ln w="12700">
            <a:solidFill>
              <a:srgbClr val="8B5CF6"/>
            </a:solidFill>
            <a:prstDash val="solid"/>
          </a:ln>
        </p:spPr>
      </p:sp>
      <p:sp>
        <p:nvSpPr>
          <p:cNvPr id="7" name="Text 4"/>
          <p:cNvSpPr/>
          <p:nvPr/>
        </p:nvSpPr>
        <p:spPr>
          <a:xfrm>
            <a:off x="200024" y="1163955"/>
            <a:ext cx="2718435" cy="822960"/>
          </a:xfrm>
          <a:prstGeom prst="rect">
            <a:avLst/>
          </a:prstGeom>
          <a:noFill/>
          <a:ln/>
        </p:spPr>
        <p:txBody>
          <a:bodyPr wrap="square" lIns="0" tIns="0" rIns="0" bIns="0" rtlCol="0" anchor="ctr"/>
          <a:lstStyle/>
          <a:p>
            <a:pPr marL="0" indent="0">
              <a:buNone/>
            </a:pPr>
            <a:r>
              <a:rPr lang="en-US" sz="5400" b="1" dirty="0" err="1" smtClean="0">
                <a:solidFill>
                  <a:srgbClr val="FFFFFF"/>
                </a:solidFill>
                <a:latin typeface="Calibri" pitchFamily="34" charset="0"/>
                <a:ea typeface="Calibri" pitchFamily="34" charset="-122"/>
                <a:cs typeface="Calibri" pitchFamily="34" charset="-120"/>
              </a:rPr>
              <a:t>EVERRISE</a:t>
            </a:r>
            <a:endParaRPr lang="en-US" sz="5400" dirty="0"/>
          </a:p>
        </p:txBody>
      </p:sp>
      <p:sp>
        <p:nvSpPr>
          <p:cNvPr id="8" name="Text 5"/>
          <p:cNvSpPr/>
          <p:nvPr/>
        </p:nvSpPr>
        <p:spPr>
          <a:xfrm>
            <a:off x="3152775" y="1163955"/>
            <a:ext cx="3105150" cy="822960"/>
          </a:xfrm>
          <a:prstGeom prst="rect">
            <a:avLst/>
          </a:prstGeom>
          <a:noFill/>
          <a:ln/>
        </p:spPr>
        <p:txBody>
          <a:bodyPr wrap="square" lIns="0" tIns="0" rIns="0" bIns="0" rtlCol="0" anchor="ctr"/>
          <a:lstStyle/>
          <a:p>
            <a:pPr marL="0" indent="0">
              <a:buNone/>
            </a:pPr>
            <a:r>
              <a:rPr lang="en-US" sz="5400" b="1" dirty="0">
                <a:solidFill>
                  <a:srgbClr val="00C8E0"/>
                </a:solidFill>
                <a:latin typeface="Calibri" pitchFamily="34" charset="0"/>
                <a:ea typeface="Calibri" pitchFamily="34" charset="-122"/>
                <a:cs typeface="Calibri" pitchFamily="34" charset="-120"/>
              </a:rPr>
              <a:t>NETWORK</a:t>
            </a:r>
            <a:endParaRPr lang="en-US" sz="5400" dirty="0"/>
          </a:p>
        </p:txBody>
      </p:sp>
      <p:sp>
        <p:nvSpPr>
          <p:cNvPr id="9" name="Text 6"/>
          <p:cNvSpPr/>
          <p:nvPr/>
        </p:nvSpPr>
        <p:spPr>
          <a:xfrm>
            <a:off x="390525" y="2641853"/>
            <a:ext cx="5486400" cy="502920"/>
          </a:xfrm>
          <a:prstGeom prst="rect">
            <a:avLst/>
          </a:prstGeom>
          <a:noFill/>
          <a:ln/>
        </p:spPr>
        <p:txBody>
          <a:bodyPr wrap="square" lIns="0" tIns="0" rIns="0" bIns="0" rtlCol="0" anchor="ctr"/>
          <a:lstStyle/>
          <a:p>
            <a:pPr algn="ctr"/>
            <a:r>
              <a:rPr lang="en-US" dirty="0" smtClean="0">
                <a:solidFill>
                  <a:schemeClr val="bg1"/>
                </a:solidFill>
              </a:rPr>
              <a:t>Compensation </a:t>
            </a:r>
            <a:r>
              <a:rPr lang="en-US" dirty="0">
                <a:solidFill>
                  <a:schemeClr val="bg1"/>
                </a:solidFill>
              </a:rPr>
              <a:t>Plan Presentation</a:t>
            </a:r>
          </a:p>
        </p:txBody>
      </p:sp>
      <p:sp>
        <p:nvSpPr>
          <p:cNvPr id="10" name="Shape 7"/>
          <p:cNvSpPr/>
          <p:nvPr/>
        </p:nvSpPr>
        <p:spPr>
          <a:xfrm>
            <a:off x="457200" y="3291840"/>
            <a:ext cx="5303520" cy="54864"/>
          </a:xfrm>
          <a:prstGeom prst="rect">
            <a:avLst/>
          </a:prstGeom>
          <a:solidFill>
            <a:srgbClr val="00C8E0"/>
          </a:solidFill>
          <a:ln w="12700">
            <a:solidFill>
              <a:srgbClr val="00C8E0"/>
            </a:solidFill>
            <a:prstDash val="solid"/>
          </a:ln>
        </p:spPr>
      </p:sp>
      <p:sp>
        <p:nvSpPr>
          <p:cNvPr id="11" name="Text 8"/>
          <p:cNvSpPr/>
          <p:nvPr/>
        </p:nvSpPr>
        <p:spPr>
          <a:xfrm>
            <a:off x="457200" y="3429000"/>
            <a:ext cx="5486400" cy="365760"/>
          </a:xfrm>
          <a:prstGeom prst="rect">
            <a:avLst/>
          </a:prstGeom>
          <a:noFill/>
          <a:ln/>
        </p:spPr>
        <p:txBody>
          <a:bodyPr wrap="square" lIns="0" tIns="0" rIns="0" bIns="0" rtlCol="0" anchor="ctr"/>
          <a:lstStyle/>
          <a:p>
            <a:pPr marL="0" indent="0" algn="ctr">
              <a:buNone/>
            </a:pPr>
            <a:r>
              <a:rPr lang="en-US" sz="1200" dirty="0">
                <a:solidFill>
                  <a:srgbClr val="94A3B8"/>
                </a:solidFill>
                <a:latin typeface="Calibri" pitchFamily="34" charset="0"/>
                <a:ea typeface="Calibri" pitchFamily="34" charset="-122"/>
                <a:cs typeface="Calibri" pitchFamily="34" charset="-120"/>
              </a:rPr>
              <a:t>Matrix · Elite Pool · Matching Bonus · Vesting · Cap · Renew · Transfer</a:t>
            </a:r>
            <a:endParaRPr lang="en-US" sz="1200" dirty="0"/>
          </a:p>
        </p:txBody>
      </p:sp>
      <p:sp>
        <p:nvSpPr>
          <p:cNvPr id="12" name="Text 9"/>
          <p:cNvSpPr/>
          <p:nvPr/>
        </p:nvSpPr>
        <p:spPr>
          <a:xfrm>
            <a:off x="457200" y="4206240"/>
            <a:ext cx="5486400" cy="320040"/>
          </a:xfrm>
          <a:prstGeom prst="rect">
            <a:avLst/>
          </a:prstGeom>
          <a:noFill/>
          <a:ln/>
        </p:spPr>
        <p:txBody>
          <a:bodyPr wrap="square" lIns="0" tIns="0" rIns="0" bIns="0" rtlCol="0" anchor="ctr"/>
          <a:lstStyle/>
          <a:p>
            <a:pPr marL="0" indent="0" algn="ctr">
              <a:buNone/>
            </a:pPr>
            <a:r>
              <a:rPr lang="en-US" sz="1000" i="1" dirty="0">
                <a:solidFill>
                  <a:srgbClr val="94A3B8"/>
                </a:solidFill>
                <a:latin typeface="Calibri" pitchFamily="34" charset="0"/>
                <a:ea typeface="Calibri" pitchFamily="34" charset="-122"/>
                <a:cs typeface="Calibri" pitchFamily="34" charset="-120"/>
              </a:rPr>
              <a:t>Immutable Smart Contracts  ·  BSC Blockchain  ·  Transparent &amp; Verifiable</a:t>
            </a:r>
            <a:endParaRPr lang="en-US" sz="1000"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63819" y="1160478"/>
            <a:ext cx="2634282" cy="263428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9">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109728" cy="960120"/>
          </a:xfrm>
          <a:prstGeom prst="rect">
            <a:avLst/>
          </a:prstGeom>
          <a:solidFill>
            <a:srgbClr val="00C8E0"/>
          </a:solidFill>
          <a:ln w="12700">
            <a:solidFill>
              <a:srgbClr val="00C8E0"/>
            </a:solidFill>
            <a:prstDash val="solid"/>
          </a:ln>
        </p:spPr>
      </p:sp>
      <p:sp>
        <p:nvSpPr>
          <p:cNvPr id="4" name="Text 2"/>
          <p:cNvSpPr/>
          <p:nvPr/>
        </p:nvSpPr>
        <p:spPr>
          <a:xfrm>
            <a:off x="228600" y="73152"/>
            <a:ext cx="7772400" cy="50292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07  Matching Bonus</a:t>
            </a:r>
            <a:endParaRPr lang="en-US" sz="2600" dirty="0"/>
          </a:p>
        </p:txBody>
      </p:sp>
      <p:sp>
        <p:nvSpPr>
          <p:cNvPr id="5" name="Text 3"/>
          <p:cNvSpPr/>
          <p:nvPr/>
        </p:nvSpPr>
        <p:spPr>
          <a:xfrm>
            <a:off x="228600" y="576072"/>
            <a:ext cx="7772400" cy="320040"/>
          </a:xfrm>
          <a:prstGeom prst="rect">
            <a:avLst/>
          </a:prstGeom>
          <a:noFill/>
          <a:ln/>
        </p:spPr>
        <p:txBody>
          <a:bodyPr wrap="square" lIns="0" tIns="0" rIns="0" bIns="0" rtlCol="0" anchor="ctr"/>
          <a:lstStyle/>
          <a:p>
            <a:pPr marL="0" indent="0">
              <a:buNone/>
            </a:pPr>
            <a:r>
              <a:rPr lang="en-US" sz="1200" dirty="0">
                <a:solidFill>
                  <a:srgbClr val="B8F0F8"/>
                </a:solidFill>
                <a:latin typeface="Calibri" pitchFamily="34" charset="0"/>
                <a:ea typeface="Calibri" pitchFamily="34" charset="-122"/>
                <a:cs typeface="Calibri" pitchFamily="34" charset="-120"/>
              </a:rPr>
              <a:t>50% of your direct referral's net withdrawal — cascades infinitely upward</a:t>
            </a:r>
            <a:endParaRPr lang="en-US" sz="1200" dirty="0"/>
          </a:p>
        </p:txBody>
      </p:sp>
      <p:sp>
        <p:nvSpPr>
          <p:cNvPr id="6" name="Shape 4"/>
          <p:cNvSpPr/>
          <p:nvPr/>
        </p:nvSpPr>
        <p:spPr>
          <a:xfrm>
            <a:off x="0" y="4864608"/>
            <a:ext cx="9144000" cy="274320"/>
          </a:xfrm>
          <a:prstGeom prst="rect">
            <a:avLst/>
          </a:prstGeom>
          <a:solidFill>
            <a:srgbClr val="141A45"/>
          </a:solidFill>
          <a:ln w="12700">
            <a:solidFill>
              <a:srgbClr val="141A45"/>
            </a:solidFill>
            <a:prstDash val="solid"/>
          </a:ln>
        </p:spPr>
      </p:sp>
      <p:sp>
        <p:nvSpPr>
          <p:cNvPr id="7" name="Text 5"/>
          <p:cNvSpPr/>
          <p:nvPr/>
        </p:nvSpPr>
        <p:spPr>
          <a:xfrm>
            <a:off x="182880" y="4873752"/>
            <a:ext cx="8778240" cy="228600"/>
          </a:xfrm>
          <a:prstGeom prst="rect">
            <a:avLst/>
          </a:prstGeom>
          <a:noFill/>
          <a:ln/>
        </p:spPr>
        <p:txBody>
          <a:bodyPr wrap="square" lIns="0" tIns="0" rIns="0" bIns="0" rtlCol="0" anchor="ctr"/>
          <a:lstStyle/>
          <a:p>
            <a:r>
              <a:rPr lang="en-US" sz="850" dirty="0" err="1">
                <a:solidFill>
                  <a:srgbClr val="94A3B8"/>
                </a:solidFill>
                <a:latin typeface="Calibri" pitchFamily="34" charset="0"/>
                <a:ea typeface="Calibri" pitchFamily="34" charset="-122"/>
                <a:cs typeface="Calibri" pitchFamily="34" charset="-120"/>
              </a:rPr>
              <a:t>EverRise</a:t>
            </a:r>
            <a:r>
              <a:rPr lang="en-US" sz="850" dirty="0">
                <a:solidFill>
                  <a:srgbClr val="94A3B8"/>
                </a:solidFill>
                <a:latin typeface="Calibri" pitchFamily="34" charset="0"/>
                <a:ea typeface="Calibri" pitchFamily="34" charset="-122"/>
                <a:cs typeface="Calibri" pitchFamily="34" charset="-120"/>
              </a:rPr>
              <a:t> </a:t>
            </a:r>
            <a:r>
              <a:rPr lang="en-US" sz="850" dirty="0">
                <a:solidFill>
                  <a:srgbClr val="94A3B8"/>
                </a:solidFill>
                <a:latin typeface="Calibri" pitchFamily="34" charset="0"/>
                <a:ea typeface="Calibri" pitchFamily="34" charset="-122"/>
                <a:cs typeface="Calibri" pitchFamily="34" charset="-120"/>
              </a:rPr>
              <a:t>Network  |  Reward Structure</a:t>
            </a:r>
            <a:endParaRPr lang="en-US" sz="850" dirty="0"/>
          </a:p>
        </p:txBody>
      </p:sp>
      <p:sp>
        <p:nvSpPr>
          <p:cNvPr id="8" name="Shape 6"/>
          <p:cNvSpPr/>
          <p:nvPr/>
        </p:nvSpPr>
        <p:spPr>
          <a:xfrm>
            <a:off x="274320" y="1279017"/>
            <a:ext cx="5029200" cy="3246120"/>
          </a:xfrm>
          <a:prstGeom prst="rect">
            <a:avLst/>
          </a:prstGeom>
          <a:solidFill>
            <a:srgbClr val="1E2761"/>
          </a:solidFill>
          <a:ln w="12700">
            <a:solidFill>
              <a:srgbClr val="D1D9F0"/>
            </a:solidFill>
            <a:prstDash val="solid"/>
          </a:ln>
        </p:spPr>
      </p:sp>
      <p:sp>
        <p:nvSpPr>
          <p:cNvPr id="9" name="Text 7"/>
          <p:cNvSpPr/>
          <p:nvPr/>
        </p:nvSpPr>
        <p:spPr>
          <a:xfrm>
            <a:off x="457200" y="1343025"/>
            <a:ext cx="4572000" cy="320040"/>
          </a:xfrm>
          <a:prstGeom prst="rect">
            <a:avLst/>
          </a:prstGeom>
          <a:noFill/>
          <a:ln/>
        </p:spPr>
        <p:txBody>
          <a:bodyPr wrap="square" lIns="0" tIns="0" rIns="0" bIns="0" rtlCol="0" anchor="ctr"/>
          <a:lstStyle/>
          <a:p>
            <a:pPr marL="0" indent="0">
              <a:buNone/>
            </a:pPr>
            <a:r>
              <a:rPr lang="en-US" sz="1200" b="1" dirty="0">
                <a:solidFill>
                  <a:srgbClr val="00C8E0"/>
                </a:solidFill>
                <a:latin typeface="Calibri" pitchFamily="34" charset="0"/>
                <a:ea typeface="Calibri" pitchFamily="34" charset="-122"/>
                <a:cs typeface="Calibri" pitchFamily="34" charset="-120"/>
              </a:rPr>
              <a:t>Cascade Effect</a:t>
            </a:r>
            <a:endParaRPr lang="en-US" sz="1200" dirty="0"/>
          </a:p>
        </p:txBody>
      </p:sp>
      <p:sp>
        <p:nvSpPr>
          <p:cNvPr id="10" name="Shape 8"/>
          <p:cNvSpPr/>
          <p:nvPr/>
        </p:nvSpPr>
        <p:spPr>
          <a:xfrm>
            <a:off x="347472" y="1736217"/>
            <a:ext cx="502920" cy="384048"/>
          </a:xfrm>
          <a:prstGeom prst="rect">
            <a:avLst/>
          </a:prstGeom>
          <a:solidFill>
            <a:srgbClr val="00C8E0"/>
          </a:solidFill>
          <a:ln w="12700">
            <a:solidFill>
              <a:srgbClr val="00C8E0"/>
            </a:solidFill>
            <a:prstDash val="solid"/>
          </a:ln>
        </p:spPr>
      </p:sp>
      <p:sp>
        <p:nvSpPr>
          <p:cNvPr id="11" name="Text 9"/>
          <p:cNvSpPr/>
          <p:nvPr/>
        </p:nvSpPr>
        <p:spPr>
          <a:xfrm>
            <a:off x="347472" y="1736217"/>
            <a:ext cx="502920" cy="384048"/>
          </a:xfrm>
          <a:prstGeom prst="rect">
            <a:avLst/>
          </a:prstGeom>
          <a:noFill/>
          <a:ln/>
        </p:spPr>
        <p:txBody>
          <a:bodyPr wrap="square" lIns="0" tIns="0" rIns="0" bIns="0" rtlCol="0" anchor="ctr"/>
          <a:lstStyle/>
          <a:p>
            <a:pPr marL="0" indent="0" algn="ctr">
              <a:buNone/>
            </a:pPr>
            <a:r>
              <a:rPr lang="en-US" sz="1000" b="1" dirty="0">
                <a:solidFill>
                  <a:srgbClr val="1E2761"/>
                </a:solidFill>
                <a:latin typeface="Calibri" pitchFamily="34" charset="0"/>
                <a:ea typeface="Calibri" pitchFamily="34" charset="-122"/>
                <a:cs typeface="Calibri" pitchFamily="34" charset="-120"/>
              </a:rPr>
              <a:t>YOU</a:t>
            </a:r>
            <a:endParaRPr lang="en-US" sz="1000" dirty="0"/>
          </a:p>
        </p:txBody>
      </p:sp>
      <p:sp>
        <p:nvSpPr>
          <p:cNvPr id="12" name="Text 10"/>
          <p:cNvSpPr/>
          <p:nvPr/>
        </p:nvSpPr>
        <p:spPr>
          <a:xfrm>
            <a:off x="932688" y="1772793"/>
            <a:ext cx="1325880" cy="320040"/>
          </a:xfrm>
          <a:prstGeom prst="rect">
            <a:avLst/>
          </a:prstGeom>
          <a:noFill/>
          <a:ln/>
        </p:spPr>
        <p:txBody>
          <a:bodyPr wrap="square" lIns="0" tIns="0" rIns="0" bIns="0" rtlCol="0" anchor="ctr"/>
          <a:lstStyle/>
          <a:p>
            <a:pPr marL="0" indent="0">
              <a:buNone/>
            </a:pPr>
            <a:endParaRPr lang="en-US" sz="900" dirty="0"/>
          </a:p>
        </p:txBody>
      </p:sp>
      <p:sp>
        <p:nvSpPr>
          <p:cNvPr id="13" name="Text 11"/>
          <p:cNvSpPr/>
          <p:nvPr/>
        </p:nvSpPr>
        <p:spPr>
          <a:xfrm>
            <a:off x="2286000" y="1772793"/>
            <a:ext cx="1691640" cy="320040"/>
          </a:xfrm>
          <a:prstGeom prst="rect">
            <a:avLst/>
          </a:prstGeom>
          <a:noFill/>
          <a:ln/>
        </p:spPr>
        <p:txBody>
          <a:bodyPr wrap="square" lIns="0" tIns="0" rIns="0" bIns="0" rtlCol="0" anchor="ctr"/>
          <a:lstStyle/>
          <a:p>
            <a:pPr marL="0" indent="0">
              <a:buNone/>
            </a:pPr>
            <a:endParaRPr lang="en-US" sz="850" dirty="0"/>
          </a:p>
        </p:txBody>
      </p:sp>
      <p:sp>
        <p:nvSpPr>
          <p:cNvPr id="14" name="Text 12"/>
          <p:cNvSpPr/>
          <p:nvPr/>
        </p:nvSpPr>
        <p:spPr>
          <a:xfrm>
            <a:off x="4005072" y="1772793"/>
            <a:ext cx="1188720" cy="320040"/>
          </a:xfrm>
          <a:prstGeom prst="rect">
            <a:avLst/>
          </a:prstGeom>
          <a:noFill/>
          <a:ln/>
        </p:spPr>
        <p:txBody>
          <a:bodyPr wrap="square" lIns="0" tIns="0" rIns="0" bIns="0" rtlCol="0" anchor="ctr"/>
          <a:lstStyle/>
          <a:p>
            <a:pPr marL="0" indent="0">
              <a:buNone/>
            </a:pPr>
            <a:r>
              <a:rPr lang="en-US" sz="950" dirty="0">
                <a:solidFill>
                  <a:srgbClr val="00C8E0"/>
                </a:solidFill>
                <a:latin typeface="Calibri" pitchFamily="34" charset="0"/>
                <a:ea typeface="Calibri" pitchFamily="34" charset="-122"/>
                <a:cs typeface="Calibri" pitchFamily="34" charset="-120"/>
              </a:rPr>
              <a:t>← Receive matching</a:t>
            </a:r>
            <a:endParaRPr lang="en-US" sz="950" dirty="0"/>
          </a:p>
        </p:txBody>
      </p:sp>
      <p:sp>
        <p:nvSpPr>
          <p:cNvPr id="15" name="Shape 13"/>
          <p:cNvSpPr/>
          <p:nvPr/>
        </p:nvSpPr>
        <p:spPr>
          <a:xfrm>
            <a:off x="347472" y="2266569"/>
            <a:ext cx="502920" cy="384048"/>
          </a:xfrm>
          <a:prstGeom prst="rect">
            <a:avLst/>
          </a:prstGeom>
          <a:solidFill>
            <a:srgbClr val="22C55E"/>
          </a:solidFill>
          <a:ln w="12700">
            <a:solidFill>
              <a:srgbClr val="22C55E"/>
            </a:solidFill>
            <a:prstDash val="solid"/>
          </a:ln>
        </p:spPr>
      </p:sp>
      <p:sp>
        <p:nvSpPr>
          <p:cNvPr id="16" name="Text 14"/>
          <p:cNvSpPr/>
          <p:nvPr/>
        </p:nvSpPr>
        <p:spPr>
          <a:xfrm>
            <a:off x="347472" y="2266569"/>
            <a:ext cx="502920" cy="384048"/>
          </a:xfrm>
          <a:prstGeom prst="rect">
            <a:avLst/>
          </a:prstGeom>
          <a:noFill/>
          <a:ln/>
        </p:spPr>
        <p:txBody>
          <a:bodyPr wrap="square" lIns="0" tIns="0" rIns="0" bIns="0" rtlCol="0" anchor="ctr"/>
          <a:lstStyle/>
          <a:p>
            <a:pPr marL="0" indent="0" algn="ctr">
              <a:buNone/>
            </a:pPr>
            <a:r>
              <a:rPr lang="en-US" sz="1000" b="1" dirty="0">
                <a:solidFill>
                  <a:srgbClr val="1E2761"/>
                </a:solidFill>
                <a:latin typeface="Calibri" pitchFamily="34" charset="0"/>
                <a:ea typeface="Calibri" pitchFamily="34" charset="-122"/>
                <a:cs typeface="Calibri" pitchFamily="34" charset="-120"/>
              </a:rPr>
              <a:t>F1</a:t>
            </a:r>
            <a:endParaRPr lang="en-US" sz="1000" dirty="0"/>
          </a:p>
        </p:txBody>
      </p:sp>
      <p:sp>
        <p:nvSpPr>
          <p:cNvPr id="17" name="Text 15"/>
          <p:cNvSpPr/>
          <p:nvPr/>
        </p:nvSpPr>
        <p:spPr>
          <a:xfrm>
            <a:off x="932688" y="2303145"/>
            <a:ext cx="1325880" cy="320040"/>
          </a:xfrm>
          <a:prstGeom prst="rect">
            <a:avLst/>
          </a:prstGeom>
          <a:noFill/>
          <a:ln/>
        </p:spPr>
        <p:txBody>
          <a:bodyPr wrap="square" lIns="0" tIns="0" rIns="0" bIns="0" rtlCol="0" anchor="ctr"/>
          <a:lstStyle/>
          <a:p>
            <a:pPr marL="0" indent="0">
              <a:buNone/>
            </a:pPr>
            <a:r>
              <a:rPr lang="en-US" sz="900" dirty="0">
                <a:solidFill>
                  <a:srgbClr val="F0F4FF"/>
                </a:solidFill>
                <a:latin typeface="Calibri" pitchFamily="34" charset="0"/>
                <a:ea typeface="Calibri" pitchFamily="34" charset="-122"/>
                <a:cs typeface="Calibri" pitchFamily="34" charset="-120"/>
              </a:rPr>
              <a:t>Earns $1,000</a:t>
            </a:r>
            <a:endParaRPr lang="en-US" sz="900" dirty="0"/>
          </a:p>
        </p:txBody>
      </p:sp>
      <p:sp>
        <p:nvSpPr>
          <p:cNvPr id="18" name="Text 16"/>
          <p:cNvSpPr/>
          <p:nvPr/>
        </p:nvSpPr>
        <p:spPr>
          <a:xfrm>
            <a:off x="2286000" y="2303145"/>
            <a:ext cx="1691640" cy="320040"/>
          </a:xfrm>
          <a:prstGeom prst="rect">
            <a:avLst/>
          </a:prstGeom>
          <a:noFill/>
          <a:ln/>
        </p:spPr>
        <p:txBody>
          <a:bodyPr wrap="square" lIns="0" tIns="0" rIns="0" bIns="0" rtlCol="0" anchor="ctr"/>
          <a:lstStyle/>
          <a:p>
            <a:pPr marL="0" indent="0">
              <a:buNone/>
            </a:pPr>
            <a:r>
              <a:rPr lang="en-US" sz="850" dirty="0">
                <a:solidFill>
                  <a:srgbClr val="94A3B8"/>
                </a:solidFill>
                <a:latin typeface="Calibri" pitchFamily="34" charset="0"/>
                <a:ea typeface="Calibri" pitchFamily="34" charset="-122"/>
                <a:cs typeface="Calibri" pitchFamily="34" charset="-120"/>
              </a:rPr>
              <a:t>Withdraws · net $980</a:t>
            </a:r>
            <a:endParaRPr lang="en-US" sz="850" dirty="0"/>
          </a:p>
        </p:txBody>
      </p:sp>
      <p:sp>
        <p:nvSpPr>
          <p:cNvPr id="19" name="Text 17"/>
          <p:cNvSpPr/>
          <p:nvPr/>
        </p:nvSpPr>
        <p:spPr>
          <a:xfrm>
            <a:off x="4005072" y="2303145"/>
            <a:ext cx="1188720" cy="320040"/>
          </a:xfrm>
          <a:prstGeom prst="rect">
            <a:avLst/>
          </a:prstGeom>
          <a:noFill/>
          <a:ln/>
        </p:spPr>
        <p:txBody>
          <a:bodyPr wrap="square" lIns="0" tIns="0" rIns="0" bIns="0" rtlCol="0" anchor="ctr"/>
          <a:lstStyle/>
          <a:p>
            <a:pPr marL="0" indent="0">
              <a:buNone/>
            </a:pPr>
            <a:r>
              <a:rPr lang="en-US" sz="950" b="1" dirty="0">
                <a:solidFill>
                  <a:srgbClr val="22C55E"/>
                </a:solidFill>
                <a:latin typeface="Calibri" pitchFamily="34" charset="0"/>
                <a:ea typeface="Calibri" pitchFamily="34" charset="-122"/>
                <a:cs typeface="Calibri" pitchFamily="34" charset="-120"/>
              </a:rPr>
              <a:t>You get $490</a:t>
            </a:r>
            <a:endParaRPr lang="en-US" sz="950" dirty="0"/>
          </a:p>
        </p:txBody>
      </p:sp>
      <p:sp>
        <p:nvSpPr>
          <p:cNvPr id="20" name="Shape 18"/>
          <p:cNvSpPr/>
          <p:nvPr/>
        </p:nvSpPr>
        <p:spPr>
          <a:xfrm>
            <a:off x="347472" y="2796921"/>
            <a:ext cx="502920" cy="384048"/>
          </a:xfrm>
          <a:prstGeom prst="rect">
            <a:avLst/>
          </a:prstGeom>
          <a:solidFill>
            <a:srgbClr val="A78BFA"/>
          </a:solidFill>
          <a:ln w="12700">
            <a:solidFill>
              <a:srgbClr val="A78BFA"/>
            </a:solidFill>
            <a:prstDash val="solid"/>
          </a:ln>
        </p:spPr>
      </p:sp>
      <p:sp>
        <p:nvSpPr>
          <p:cNvPr id="21" name="Text 19"/>
          <p:cNvSpPr/>
          <p:nvPr/>
        </p:nvSpPr>
        <p:spPr>
          <a:xfrm>
            <a:off x="347472" y="2796921"/>
            <a:ext cx="502920" cy="384048"/>
          </a:xfrm>
          <a:prstGeom prst="rect">
            <a:avLst/>
          </a:prstGeom>
          <a:noFill/>
          <a:ln/>
        </p:spPr>
        <p:txBody>
          <a:bodyPr wrap="square" lIns="0" tIns="0" rIns="0" bIns="0" rtlCol="0" anchor="ctr"/>
          <a:lstStyle/>
          <a:p>
            <a:pPr marL="0" indent="0" algn="ctr">
              <a:buNone/>
            </a:pPr>
            <a:r>
              <a:rPr lang="en-US" sz="1000" b="1" dirty="0">
                <a:solidFill>
                  <a:srgbClr val="1E2761"/>
                </a:solidFill>
                <a:latin typeface="Calibri" pitchFamily="34" charset="0"/>
                <a:ea typeface="Calibri" pitchFamily="34" charset="-122"/>
                <a:cs typeface="Calibri" pitchFamily="34" charset="-120"/>
              </a:rPr>
              <a:t>F2</a:t>
            </a:r>
            <a:endParaRPr lang="en-US" sz="1000" dirty="0"/>
          </a:p>
        </p:txBody>
      </p:sp>
      <p:sp>
        <p:nvSpPr>
          <p:cNvPr id="22" name="Text 20"/>
          <p:cNvSpPr/>
          <p:nvPr/>
        </p:nvSpPr>
        <p:spPr>
          <a:xfrm>
            <a:off x="932688" y="2833497"/>
            <a:ext cx="1325880" cy="320040"/>
          </a:xfrm>
          <a:prstGeom prst="rect">
            <a:avLst/>
          </a:prstGeom>
          <a:noFill/>
          <a:ln/>
        </p:spPr>
        <p:txBody>
          <a:bodyPr wrap="square" lIns="0" tIns="0" rIns="0" bIns="0" rtlCol="0" anchor="ctr"/>
          <a:lstStyle/>
          <a:p>
            <a:pPr marL="0" indent="0">
              <a:buNone/>
            </a:pPr>
            <a:r>
              <a:rPr lang="en-US" sz="900" dirty="0">
                <a:solidFill>
                  <a:srgbClr val="F0F4FF"/>
                </a:solidFill>
                <a:latin typeface="Calibri" pitchFamily="34" charset="0"/>
                <a:ea typeface="Calibri" pitchFamily="34" charset="-122"/>
                <a:cs typeface="Calibri" pitchFamily="34" charset="-120"/>
              </a:rPr>
              <a:t>Earns $1,000</a:t>
            </a:r>
            <a:endParaRPr lang="en-US" sz="900" dirty="0"/>
          </a:p>
        </p:txBody>
      </p:sp>
      <p:sp>
        <p:nvSpPr>
          <p:cNvPr id="23" name="Text 21"/>
          <p:cNvSpPr/>
          <p:nvPr/>
        </p:nvSpPr>
        <p:spPr>
          <a:xfrm>
            <a:off x="2286000" y="2833497"/>
            <a:ext cx="1691640" cy="320040"/>
          </a:xfrm>
          <a:prstGeom prst="rect">
            <a:avLst/>
          </a:prstGeom>
          <a:noFill/>
          <a:ln/>
        </p:spPr>
        <p:txBody>
          <a:bodyPr wrap="square" lIns="0" tIns="0" rIns="0" bIns="0" rtlCol="0" anchor="ctr"/>
          <a:lstStyle/>
          <a:p>
            <a:pPr marL="0" indent="0">
              <a:buNone/>
            </a:pPr>
            <a:r>
              <a:rPr lang="en-US" sz="850" dirty="0">
                <a:solidFill>
                  <a:srgbClr val="94A3B8"/>
                </a:solidFill>
                <a:latin typeface="Calibri" pitchFamily="34" charset="0"/>
                <a:ea typeface="Calibri" pitchFamily="34" charset="-122"/>
                <a:cs typeface="Calibri" pitchFamily="34" charset="-120"/>
              </a:rPr>
              <a:t>F1 gets $490 · net $480</a:t>
            </a:r>
            <a:endParaRPr lang="en-US" sz="850" dirty="0"/>
          </a:p>
        </p:txBody>
      </p:sp>
      <p:sp>
        <p:nvSpPr>
          <p:cNvPr id="24" name="Text 22"/>
          <p:cNvSpPr/>
          <p:nvPr/>
        </p:nvSpPr>
        <p:spPr>
          <a:xfrm>
            <a:off x="4005072" y="2833497"/>
            <a:ext cx="1188720" cy="320040"/>
          </a:xfrm>
          <a:prstGeom prst="rect">
            <a:avLst/>
          </a:prstGeom>
          <a:noFill/>
          <a:ln/>
        </p:spPr>
        <p:txBody>
          <a:bodyPr wrap="square" lIns="0" tIns="0" rIns="0" bIns="0" rtlCol="0" anchor="ctr"/>
          <a:lstStyle/>
          <a:p>
            <a:pPr marL="0" indent="0">
              <a:buNone/>
            </a:pPr>
            <a:r>
              <a:rPr lang="en-US" sz="950" b="1" dirty="0">
                <a:solidFill>
                  <a:srgbClr val="A78BFA"/>
                </a:solidFill>
                <a:latin typeface="Calibri" pitchFamily="34" charset="0"/>
                <a:ea typeface="Calibri" pitchFamily="34" charset="-122"/>
                <a:cs typeface="Calibri" pitchFamily="34" charset="-120"/>
              </a:rPr>
              <a:t>You get $240</a:t>
            </a:r>
            <a:endParaRPr lang="en-US" sz="950" dirty="0"/>
          </a:p>
        </p:txBody>
      </p:sp>
      <p:sp>
        <p:nvSpPr>
          <p:cNvPr id="25" name="Shape 23"/>
          <p:cNvSpPr/>
          <p:nvPr/>
        </p:nvSpPr>
        <p:spPr>
          <a:xfrm>
            <a:off x="347472" y="3327273"/>
            <a:ext cx="502920" cy="384048"/>
          </a:xfrm>
          <a:prstGeom prst="rect">
            <a:avLst/>
          </a:prstGeom>
          <a:solidFill>
            <a:srgbClr val="FCD34D"/>
          </a:solidFill>
          <a:ln w="12700">
            <a:solidFill>
              <a:srgbClr val="FCD34D"/>
            </a:solidFill>
            <a:prstDash val="solid"/>
          </a:ln>
        </p:spPr>
      </p:sp>
      <p:sp>
        <p:nvSpPr>
          <p:cNvPr id="26" name="Text 24"/>
          <p:cNvSpPr/>
          <p:nvPr/>
        </p:nvSpPr>
        <p:spPr>
          <a:xfrm>
            <a:off x="347472" y="3327273"/>
            <a:ext cx="502920" cy="384048"/>
          </a:xfrm>
          <a:prstGeom prst="rect">
            <a:avLst/>
          </a:prstGeom>
          <a:noFill/>
          <a:ln/>
        </p:spPr>
        <p:txBody>
          <a:bodyPr wrap="square" lIns="0" tIns="0" rIns="0" bIns="0" rtlCol="0" anchor="ctr"/>
          <a:lstStyle/>
          <a:p>
            <a:pPr marL="0" indent="0" algn="ctr">
              <a:buNone/>
            </a:pPr>
            <a:r>
              <a:rPr lang="en-US" sz="1000" b="1" dirty="0">
                <a:solidFill>
                  <a:srgbClr val="1E2761"/>
                </a:solidFill>
                <a:latin typeface="Calibri" pitchFamily="34" charset="0"/>
                <a:ea typeface="Calibri" pitchFamily="34" charset="-122"/>
                <a:cs typeface="Calibri" pitchFamily="34" charset="-120"/>
              </a:rPr>
              <a:t>F3</a:t>
            </a:r>
            <a:endParaRPr lang="en-US" sz="1000" dirty="0"/>
          </a:p>
        </p:txBody>
      </p:sp>
      <p:sp>
        <p:nvSpPr>
          <p:cNvPr id="27" name="Text 25"/>
          <p:cNvSpPr/>
          <p:nvPr/>
        </p:nvSpPr>
        <p:spPr>
          <a:xfrm>
            <a:off x="932688" y="3363849"/>
            <a:ext cx="1325880" cy="320040"/>
          </a:xfrm>
          <a:prstGeom prst="rect">
            <a:avLst/>
          </a:prstGeom>
          <a:noFill/>
          <a:ln/>
        </p:spPr>
        <p:txBody>
          <a:bodyPr wrap="square" lIns="0" tIns="0" rIns="0" bIns="0" rtlCol="0" anchor="ctr"/>
          <a:lstStyle/>
          <a:p>
            <a:pPr marL="0" indent="0">
              <a:buNone/>
            </a:pPr>
            <a:r>
              <a:rPr lang="en-US" sz="900" dirty="0">
                <a:solidFill>
                  <a:srgbClr val="F0F4FF"/>
                </a:solidFill>
                <a:latin typeface="Calibri" pitchFamily="34" charset="0"/>
                <a:ea typeface="Calibri" pitchFamily="34" charset="-122"/>
                <a:cs typeface="Calibri" pitchFamily="34" charset="-120"/>
              </a:rPr>
              <a:t>Earns $1,000</a:t>
            </a:r>
            <a:endParaRPr lang="en-US" sz="900" dirty="0"/>
          </a:p>
        </p:txBody>
      </p:sp>
      <p:sp>
        <p:nvSpPr>
          <p:cNvPr id="28" name="Text 26"/>
          <p:cNvSpPr/>
          <p:nvPr/>
        </p:nvSpPr>
        <p:spPr>
          <a:xfrm>
            <a:off x="2286000" y="3363849"/>
            <a:ext cx="1691640" cy="320040"/>
          </a:xfrm>
          <a:prstGeom prst="rect">
            <a:avLst/>
          </a:prstGeom>
          <a:noFill/>
          <a:ln/>
        </p:spPr>
        <p:txBody>
          <a:bodyPr wrap="square" lIns="0" tIns="0" rIns="0" bIns="0" rtlCol="0" anchor="ctr"/>
          <a:lstStyle/>
          <a:p>
            <a:pPr marL="0" indent="0">
              <a:buNone/>
            </a:pPr>
            <a:r>
              <a:rPr lang="en-US" sz="850" dirty="0">
                <a:solidFill>
                  <a:srgbClr val="94A3B8"/>
                </a:solidFill>
                <a:latin typeface="Calibri" pitchFamily="34" charset="0"/>
                <a:ea typeface="Calibri" pitchFamily="34" charset="-122"/>
                <a:cs typeface="Calibri" pitchFamily="34" charset="-120"/>
              </a:rPr>
              <a:t>F2→F1 chain · net $118</a:t>
            </a:r>
            <a:endParaRPr lang="en-US" sz="850" dirty="0"/>
          </a:p>
        </p:txBody>
      </p:sp>
      <p:sp>
        <p:nvSpPr>
          <p:cNvPr id="29" name="Text 27"/>
          <p:cNvSpPr/>
          <p:nvPr/>
        </p:nvSpPr>
        <p:spPr>
          <a:xfrm>
            <a:off x="4005072" y="3363849"/>
            <a:ext cx="1188720" cy="320040"/>
          </a:xfrm>
          <a:prstGeom prst="rect">
            <a:avLst/>
          </a:prstGeom>
          <a:noFill/>
          <a:ln/>
        </p:spPr>
        <p:txBody>
          <a:bodyPr wrap="square" lIns="0" tIns="0" rIns="0" bIns="0" rtlCol="0" anchor="ctr"/>
          <a:lstStyle/>
          <a:p>
            <a:pPr marL="0" indent="0">
              <a:buNone/>
            </a:pPr>
            <a:r>
              <a:rPr lang="en-US" sz="950" b="1" dirty="0">
                <a:solidFill>
                  <a:srgbClr val="FCD34D"/>
                </a:solidFill>
                <a:latin typeface="Calibri" pitchFamily="34" charset="0"/>
                <a:ea typeface="Calibri" pitchFamily="34" charset="-122"/>
                <a:cs typeface="Calibri" pitchFamily="34" charset="-120"/>
              </a:rPr>
              <a:t>You get $59</a:t>
            </a:r>
            <a:endParaRPr lang="en-US" sz="950" dirty="0"/>
          </a:p>
        </p:txBody>
      </p:sp>
      <p:sp>
        <p:nvSpPr>
          <p:cNvPr id="30" name="Shape 28"/>
          <p:cNvSpPr/>
          <p:nvPr/>
        </p:nvSpPr>
        <p:spPr>
          <a:xfrm>
            <a:off x="347472" y="3857625"/>
            <a:ext cx="502920" cy="384048"/>
          </a:xfrm>
          <a:prstGeom prst="rect">
            <a:avLst/>
          </a:prstGeom>
          <a:solidFill>
            <a:srgbClr val="94A3B8"/>
          </a:solidFill>
          <a:ln w="12700">
            <a:solidFill>
              <a:srgbClr val="94A3B8"/>
            </a:solidFill>
            <a:prstDash val="solid"/>
          </a:ln>
        </p:spPr>
      </p:sp>
      <p:sp>
        <p:nvSpPr>
          <p:cNvPr id="31" name="Text 29"/>
          <p:cNvSpPr/>
          <p:nvPr/>
        </p:nvSpPr>
        <p:spPr>
          <a:xfrm>
            <a:off x="347472" y="3857625"/>
            <a:ext cx="502920" cy="384048"/>
          </a:xfrm>
          <a:prstGeom prst="rect">
            <a:avLst/>
          </a:prstGeom>
          <a:noFill/>
          <a:ln/>
        </p:spPr>
        <p:txBody>
          <a:bodyPr wrap="square" lIns="0" tIns="0" rIns="0" bIns="0" rtlCol="0" anchor="ctr"/>
          <a:lstStyle/>
          <a:p>
            <a:pPr marL="0" indent="0" algn="ctr">
              <a:buNone/>
            </a:pPr>
            <a:r>
              <a:rPr lang="en-US" sz="1000" b="1" dirty="0">
                <a:solidFill>
                  <a:srgbClr val="1E2761"/>
                </a:solidFill>
                <a:latin typeface="Calibri" pitchFamily="34" charset="0"/>
                <a:ea typeface="Calibri" pitchFamily="34" charset="-122"/>
                <a:cs typeface="Calibri" pitchFamily="34" charset="-120"/>
              </a:rPr>
              <a:t>F4+</a:t>
            </a:r>
            <a:endParaRPr lang="en-US" sz="1000" dirty="0"/>
          </a:p>
        </p:txBody>
      </p:sp>
      <p:sp>
        <p:nvSpPr>
          <p:cNvPr id="32" name="Text 30"/>
          <p:cNvSpPr/>
          <p:nvPr/>
        </p:nvSpPr>
        <p:spPr>
          <a:xfrm>
            <a:off x="932688" y="3894201"/>
            <a:ext cx="1325880" cy="320040"/>
          </a:xfrm>
          <a:prstGeom prst="rect">
            <a:avLst/>
          </a:prstGeom>
          <a:noFill/>
          <a:ln/>
        </p:spPr>
        <p:txBody>
          <a:bodyPr wrap="square" lIns="0" tIns="0" rIns="0" bIns="0" rtlCol="0" anchor="ctr"/>
          <a:lstStyle/>
          <a:p>
            <a:pPr marL="0" indent="0">
              <a:buNone/>
            </a:pPr>
            <a:r>
              <a:rPr lang="en-US" sz="900" dirty="0">
                <a:solidFill>
                  <a:srgbClr val="F0F4FF"/>
                </a:solidFill>
                <a:latin typeface="Calibri" pitchFamily="34" charset="0"/>
                <a:ea typeface="Calibri" pitchFamily="34" charset="-122"/>
                <a:cs typeface="Calibri" pitchFamily="34" charset="-120"/>
              </a:rPr>
              <a:t>Continues...</a:t>
            </a:r>
            <a:endParaRPr lang="en-US" sz="900" dirty="0"/>
          </a:p>
        </p:txBody>
      </p:sp>
      <p:sp>
        <p:nvSpPr>
          <p:cNvPr id="33" name="Text 31"/>
          <p:cNvSpPr/>
          <p:nvPr/>
        </p:nvSpPr>
        <p:spPr>
          <a:xfrm>
            <a:off x="2286000" y="3894201"/>
            <a:ext cx="1691640" cy="320040"/>
          </a:xfrm>
          <a:prstGeom prst="rect">
            <a:avLst/>
          </a:prstGeom>
          <a:noFill/>
          <a:ln/>
        </p:spPr>
        <p:txBody>
          <a:bodyPr wrap="square" lIns="0" tIns="0" rIns="0" bIns="0" rtlCol="0" anchor="ctr"/>
          <a:lstStyle/>
          <a:p>
            <a:pPr marL="0" indent="0">
              <a:buNone/>
            </a:pPr>
            <a:r>
              <a:rPr lang="en-US" sz="850" dirty="0">
                <a:solidFill>
                  <a:srgbClr val="94A3B8"/>
                </a:solidFill>
                <a:latin typeface="Calibri" pitchFamily="34" charset="0"/>
                <a:ea typeface="Calibri" pitchFamily="34" charset="-122"/>
                <a:cs typeface="Calibri" pitchFamily="34" charset="-120"/>
              </a:rPr>
              <a:t>Each gen cascades up</a:t>
            </a:r>
            <a:endParaRPr lang="en-US" sz="850" dirty="0"/>
          </a:p>
        </p:txBody>
      </p:sp>
      <p:sp>
        <p:nvSpPr>
          <p:cNvPr id="34" name="Text 32"/>
          <p:cNvSpPr/>
          <p:nvPr/>
        </p:nvSpPr>
        <p:spPr>
          <a:xfrm>
            <a:off x="4005072" y="3894201"/>
            <a:ext cx="1188720" cy="320040"/>
          </a:xfrm>
          <a:prstGeom prst="rect">
            <a:avLst/>
          </a:prstGeom>
          <a:noFill/>
          <a:ln/>
        </p:spPr>
        <p:txBody>
          <a:bodyPr wrap="square" lIns="0" tIns="0" rIns="0" bIns="0" rtlCol="0" anchor="ctr"/>
          <a:lstStyle/>
          <a:p>
            <a:pPr marL="0" indent="0">
              <a:buNone/>
            </a:pPr>
            <a:r>
              <a:rPr lang="en-US" sz="950" b="1" dirty="0">
                <a:solidFill>
                  <a:srgbClr val="94A3B8"/>
                </a:solidFill>
                <a:latin typeface="Calibri" pitchFamily="34" charset="0"/>
                <a:ea typeface="Calibri" pitchFamily="34" charset="-122"/>
                <a:cs typeface="Calibri" pitchFamily="34" charset="-120"/>
              </a:rPr>
              <a:t>You keep earning</a:t>
            </a:r>
            <a:endParaRPr lang="en-US" sz="950" dirty="0"/>
          </a:p>
        </p:txBody>
      </p:sp>
      <p:sp>
        <p:nvSpPr>
          <p:cNvPr id="35" name="Shape 33"/>
          <p:cNvSpPr/>
          <p:nvPr/>
        </p:nvSpPr>
        <p:spPr>
          <a:xfrm>
            <a:off x="5468112" y="1279017"/>
            <a:ext cx="3401568" cy="3246120"/>
          </a:xfrm>
          <a:prstGeom prst="rect">
            <a:avLst/>
          </a:prstGeom>
          <a:solidFill>
            <a:srgbClr val="1E2761"/>
          </a:solidFill>
          <a:ln w="12700">
            <a:solidFill>
              <a:srgbClr val="D1D9F0"/>
            </a:solidFill>
            <a:prstDash val="solid"/>
          </a:ln>
        </p:spPr>
      </p:sp>
      <p:sp>
        <p:nvSpPr>
          <p:cNvPr id="36" name="Shape 34"/>
          <p:cNvSpPr/>
          <p:nvPr/>
        </p:nvSpPr>
        <p:spPr>
          <a:xfrm>
            <a:off x="5468112" y="1279017"/>
            <a:ext cx="45720" cy="3246120"/>
          </a:xfrm>
          <a:prstGeom prst="rect">
            <a:avLst/>
          </a:prstGeom>
          <a:solidFill>
            <a:srgbClr val="8B5CF6"/>
          </a:solidFill>
          <a:ln w="12700">
            <a:solidFill>
              <a:srgbClr val="8B5CF6"/>
            </a:solidFill>
            <a:prstDash val="solid"/>
          </a:ln>
        </p:spPr>
      </p:sp>
      <p:sp>
        <p:nvSpPr>
          <p:cNvPr id="37" name="Text 35"/>
          <p:cNvSpPr/>
          <p:nvPr/>
        </p:nvSpPr>
        <p:spPr>
          <a:xfrm>
            <a:off x="5623560" y="1399032"/>
            <a:ext cx="3017520" cy="320040"/>
          </a:xfrm>
          <a:prstGeom prst="rect">
            <a:avLst/>
          </a:prstGeom>
          <a:noFill/>
          <a:ln/>
        </p:spPr>
        <p:txBody>
          <a:bodyPr wrap="square" lIns="0" tIns="0" rIns="0" bIns="0" rtlCol="0" anchor="ctr"/>
          <a:lstStyle/>
          <a:p>
            <a:pPr marL="0" indent="0">
              <a:buNone/>
            </a:pPr>
            <a:r>
              <a:rPr lang="en-US" sz="1200" b="1" dirty="0">
                <a:solidFill>
                  <a:srgbClr val="00C8E0"/>
                </a:solidFill>
                <a:latin typeface="Calibri" pitchFamily="34" charset="0"/>
                <a:ea typeface="Calibri" pitchFamily="34" charset="-122"/>
                <a:cs typeface="Calibri" pitchFamily="34" charset="-120"/>
              </a:rPr>
              <a:t>Key Rules</a:t>
            </a:r>
            <a:endParaRPr lang="en-US" sz="1200" dirty="0"/>
          </a:p>
        </p:txBody>
      </p:sp>
      <p:pic>
        <p:nvPicPr>
          <p:cNvPr id="38" name="Image 0" descr="preencoded.png"/>
          <p:cNvPicPr>
            <a:picLocks noChangeAspect="1"/>
          </p:cNvPicPr>
          <p:nvPr/>
        </p:nvPicPr>
        <p:blipFill>
          <a:blip r:embed="rId3"/>
          <a:stretch>
            <a:fillRect/>
          </a:stretch>
        </p:blipFill>
        <p:spPr>
          <a:xfrm>
            <a:off x="5559552" y="1857375"/>
            <a:ext cx="237744" cy="237744"/>
          </a:xfrm>
          <a:prstGeom prst="rect">
            <a:avLst/>
          </a:prstGeom>
        </p:spPr>
      </p:pic>
      <p:sp>
        <p:nvSpPr>
          <p:cNvPr id="39" name="Text 36"/>
          <p:cNvSpPr/>
          <p:nvPr/>
        </p:nvSpPr>
        <p:spPr>
          <a:xfrm>
            <a:off x="5870448" y="1829943"/>
            <a:ext cx="2834640" cy="347472"/>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Calculated on F1's NET withdrawal (after 2% fee)</a:t>
            </a:r>
            <a:endParaRPr lang="en-US" sz="950" dirty="0"/>
          </a:p>
        </p:txBody>
      </p:sp>
      <p:pic>
        <p:nvPicPr>
          <p:cNvPr id="40" name="Image 1" descr="preencoded.png"/>
          <p:cNvPicPr>
            <a:picLocks noChangeAspect="1"/>
          </p:cNvPicPr>
          <p:nvPr/>
        </p:nvPicPr>
        <p:blipFill>
          <a:blip r:embed="rId3"/>
          <a:stretch>
            <a:fillRect/>
          </a:stretch>
        </p:blipFill>
        <p:spPr>
          <a:xfrm>
            <a:off x="5559552" y="2353437"/>
            <a:ext cx="237744" cy="237744"/>
          </a:xfrm>
          <a:prstGeom prst="rect">
            <a:avLst/>
          </a:prstGeom>
        </p:spPr>
      </p:pic>
      <p:sp>
        <p:nvSpPr>
          <p:cNvPr id="41" name="Text 37"/>
          <p:cNvSpPr/>
          <p:nvPr/>
        </p:nvSpPr>
        <p:spPr>
          <a:xfrm>
            <a:off x="5870448" y="2326005"/>
            <a:ext cx="2834640" cy="347472"/>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Triggers when F1 withdraws — not when they join</a:t>
            </a:r>
            <a:endParaRPr lang="en-US" sz="950" dirty="0"/>
          </a:p>
        </p:txBody>
      </p:sp>
      <p:pic>
        <p:nvPicPr>
          <p:cNvPr id="42" name="Image 2" descr="preencoded.png"/>
          <p:cNvPicPr>
            <a:picLocks noChangeAspect="1"/>
          </p:cNvPicPr>
          <p:nvPr/>
        </p:nvPicPr>
        <p:blipFill>
          <a:blip r:embed="rId3"/>
          <a:stretch>
            <a:fillRect/>
          </a:stretch>
        </p:blipFill>
        <p:spPr>
          <a:xfrm>
            <a:off x="5559552" y="2849499"/>
            <a:ext cx="237744" cy="237744"/>
          </a:xfrm>
          <a:prstGeom prst="rect">
            <a:avLst/>
          </a:prstGeom>
        </p:spPr>
      </p:pic>
      <p:sp>
        <p:nvSpPr>
          <p:cNvPr id="43" name="Text 38"/>
          <p:cNvSpPr/>
          <p:nvPr/>
        </p:nvSpPr>
        <p:spPr>
          <a:xfrm>
            <a:off x="5870448" y="2822067"/>
            <a:ext cx="2834640" cy="347472"/>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No rank restriction on the matching source</a:t>
            </a:r>
            <a:endParaRPr lang="en-US" sz="950" dirty="0"/>
          </a:p>
        </p:txBody>
      </p:sp>
      <p:pic>
        <p:nvPicPr>
          <p:cNvPr id="44" name="Image 3" descr="preencoded.png"/>
          <p:cNvPicPr>
            <a:picLocks noChangeAspect="1"/>
          </p:cNvPicPr>
          <p:nvPr/>
        </p:nvPicPr>
        <p:blipFill>
          <a:blip r:embed="rId3"/>
          <a:stretch>
            <a:fillRect/>
          </a:stretch>
        </p:blipFill>
        <p:spPr>
          <a:xfrm>
            <a:off x="5559552" y="3345561"/>
            <a:ext cx="237744" cy="237744"/>
          </a:xfrm>
          <a:prstGeom prst="rect">
            <a:avLst/>
          </a:prstGeom>
        </p:spPr>
      </p:pic>
      <p:sp>
        <p:nvSpPr>
          <p:cNvPr id="45" name="Text 39"/>
          <p:cNvSpPr/>
          <p:nvPr/>
        </p:nvSpPr>
        <p:spPr>
          <a:xfrm>
            <a:off x="5870448" y="3318129"/>
            <a:ext cx="2834640" cy="347472"/>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Allocated sequentially: Rank 1 → Rank 2 → ... → Rank 10</a:t>
            </a:r>
            <a:endParaRPr lang="en-US" sz="950" dirty="0"/>
          </a:p>
        </p:txBody>
      </p:sp>
      <p:pic>
        <p:nvPicPr>
          <p:cNvPr id="46" name="Image 4" descr="preencoded.png"/>
          <p:cNvPicPr>
            <a:picLocks noChangeAspect="1"/>
          </p:cNvPicPr>
          <p:nvPr/>
        </p:nvPicPr>
        <p:blipFill>
          <a:blip r:embed="rId3"/>
          <a:stretch>
            <a:fillRect/>
          </a:stretch>
        </p:blipFill>
        <p:spPr>
          <a:xfrm>
            <a:off x="5559552" y="3841623"/>
            <a:ext cx="237744" cy="237744"/>
          </a:xfrm>
          <a:prstGeom prst="rect">
            <a:avLst/>
          </a:prstGeom>
        </p:spPr>
      </p:pic>
      <p:sp>
        <p:nvSpPr>
          <p:cNvPr id="47" name="Text 40"/>
          <p:cNvSpPr/>
          <p:nvPr/>
        </p:nvSpPr>
        <p:spPr>
          <a:xfrm>
            <a:off x="5870448" y="3814191"/>
            <a:ext cx="2834640" cy="347472"/>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Missed matching is recorded on-chain, not reclaimable</a:t>
            </a:r>
            <a:endParaRPr lang="en-US" sz="9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0">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109728" cy="960120"/>
          </a:xfrm>
          <a:prstGeom prst="rect">
            <a:avLst/>
          </a:prstGeom>
          <a:solidFill>
            <a:srgbClr val="00C8E0"/>
          </a:solidFill>
          <a:ln w="12700">
            <a:solidFill>
              <a:srgbClr val="00C8E0"/>
            </a:solidFill>
            <a:prstDash val="solid"/>
          </a:ln>
        </p:spPr>
      </p:sp>
      <p:sp>
        <p:nvSpPr>
          <p:cNvPr id="4" name="Text 2"/>
          <p:cNvSpPr/>
          <p:nvPr/>
        </p:nvSpPr>
        <p:spPr>
          <a:xfrm>
            <a:off x="228600" y="73152"/>
            <a:ext cx="7772400" cy="50292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08  Earning Cap (300%)</a:t>
            </a:r>
            <a:endParaRPr lang="en-US" sz="2600" dirty="0"/>
          </a:p>
        </p:txBody>
      </p:sp>
      <p:sp>
        <p:nvSpPr>
          <p:cNvPr id="5" name="Text 3"/>
          <p:cNvSpPr/>
          <p:nvPr/>
        </p:nvSpPr>
        <p:spPr>
          <a:xfrm>
            <a:off x="228600" y="576072"/>
            <a:ext cx="7772400" cy="320040"/>
          </a:xfrm>
          <a:prstGeom prst="rect">
            <a:avLst/>
          </a:prstGeom>
          <a:noFill/>
          <a:ln/>
        </p:spPr>
        <p:txBody>
          <a:bodyPr wrap="square" lIns="0" tIns="0" rIns="0" bIns="0" rtlCol="0" anchor="ctr"/>
          <a:lstStyle/>
          <a:p>
            <a:pPr marL="0" indent="0">
              <a:buNone/>
            </a:pPr>
            <a:r>
              <a:rPr lang="en-US" sz="1200" dirty="0">
                <a:solidFill>
                  <a:srgbClr val="B8F0F8"/>
                </a:solidFill>
                <a:latin typeface="Calibri" pitchFamily="34" charset="0"/>
                <a:ea typeface="Calibri" pitchFamily="34" charset="-122"/>
                <a:cs typeface="Calibri" pitchFamily="34" charset="-120"/>
              </a:rPr>
              <a:t>Each rank earns up to 3× its entry fee — independently from other ranks</a:t>
            </a:r>
            <a:endParaRPr lang="en-US" sz="1200" dirty="0"/>
          </a:p>
        </p:txBody>
      </p:sp>
      <p:sp>
        <p:nvSpPr>
          <p:cNvPr id="6" name="Shape 4"/>
          <p:cNvSpPr/>
          <p:nvPr/>
        </p:nvSpPr>
        <p:spPr>
          <a:xfrm>
            <a:off x="0" y="4864608"/>
            <a:ext cx="9144000" cy="274320"/>
          </a:xfrm>
          <a:prstGeom prst="rect">
            <a:avLst/>
          </a:prstGeom>
          <a:solidFill>
            <a:srgbClr val="141A45"/>
          </a:solidFill>
          <a:ln w="12700">
            <a:solidFill>
              <a:srgbClr val="141A45"/>
            </a:solidFill>
            <a:prstDash val="solid"/>
          </a:ln>
        </p:spPr>
      </p:sp>
      <p:sp>
        <p:nvSpPr>
          <p:cNvPr id="7" name="Text 5"/>
          <p:cNvSpPr/>
          <p:nvPr/>
        </p:nvSpPr>
        <p:spPr>
          <a:xfrm>
            <a:off x="182880" y="4873752"/>
            <a:ext cx="8778240" cy="228600"/>
          </a:xfrm>
          <a:prstGeom prst="rect">
            <a:avLst/>
          </a:prstGeom>
          <a:noFill/>
          <a:ln/>
        </p:spPr>
        <p:txBody>
          <a:bodyPr wrap="square" lIns="0" tIns="0" rIns="0" bIns="0" rtlCol="0" anchor="ctr"/>
          <a:lstStyle/>
          <a:p>
            <a:r>
              <a:rPr lang="en-US" sz="850" dirty="0" err="1">
                <a:solidFill>
                  <a:srgbClr val="94A3B8"/>
                </a:solidFill>
                <a:latin typeface="Calibri" pitchFamily="34" charset="0"/>
                <a:ea typeface="Calibri" pitchFamily="34" charset="-122"/>
                <a:cs typeface="Calibri" pitchFamily="34" charset="-120"/>
              </a:rPr>
              <a:t>EverRise</a:t>
            </a:r>
            <a:r>
              <a:rPr lang="en-US" sz="850" dirty="0">
                <a:solidFill>
                  <a:srgbClr val="94A3B8"/>
                </a:solidFill>
                <a:latin typeface="Calibri" pitchFamily="34" charset="0"/>
                <a:ea typeface="Calibri" pitchFamily="34" charset="-122"/>
                <a:cs typeface="Calibri" pitchFamily="34" charset="-120"/>
              </a:rPr>
              <a:t> </a:t>
            </a:r>
            <a:r>
              <a:rPr lang="en-US" sz="850" dirty="0">
                <a:solidFill>
                  <a:srgbClr val="94A3B8"/>
                </a:solidFill>
                <a:latin typeface="Calibri" pitchFamily="34" charset="0"/>
                <a:ea typeface="Calibri" pitchFamily="34" charset="-122"/>
                <a:cs typeface="Calibri" pitchFamily="34" charset="-120"/>
              </a:rPr>
              <a:t>Network  |  Reward Structure</a:t>
            </a:r>
            <a:endParaRPr lang="en-US" sz="850" dirty="0"/>
          </a:p>
        </p:txBody>
      </p:sp>
      <p:graphicFrame>
        <p:nvGraphicFramePr>
          <p:cNvPr id="11" name="Table 0"/>
          <p:cNvGraphicFramePr>
            <a:graphicFrameLocks noGrp="1"/>
          </p:cNvGraphicFramePr>
          <p:nvPr>
            <p:extLst>
              <p:ext uri="{D42A27DB-BD31-4B8C-83A1-F6EECF244321}">
                <p14:modId xmlns:p14="http://schemas.microsoft.com/office/powerpoint/2010/main" val="1104384625"/>
              </p:ext>
            </p:extLst>
          </p:nvPr>
        </p:nvGraphicFramePr>
        <p:xfrm>
          <a:off x="274320" y="1078992"/>
          <a:ext cx="5364480" cy="3703315"/>
        </p:xfrm>
        <a:graphic>
          <a:graphicData uri="http://schemas.openxmlformats.org/drawingml/2006/table">
            <a:tbl>
              <a:tblPr/>
              <a:tblGrid>
                <a:gridCol w="1158240"/>
                <a:gridCol w="1645920"/>
                <a:gridCol w="2560320"/>
              </a:tblGrid>
              <a:tr h="336665">
                <a:tc>
                  <a:txBody>
                    <a:bodyPr/>
                    <a:lstStyle/>
                    <a:p>
                      <a:pPr marL="0" indent="0" algn="ctr">
                        <a:buNone/>
                      </a:pPr>
                      <a:r>
                        <a:rPr lang="en-US" sz="1050" b="1" dirty="0">
                          <a:solidFill>
                            <a:srgbClr val="FFFFFF"/>
                          </a:solidFill>
                          <a:latin typeface="Calibri" pitchFamily="34" charset="0"/>
                          <a:ea typeface="Calibri" pitchFamily="34" charset="-122"/>
                          <a:cs typeface="Calibri" pitchFamily="34" charset="-120"/>
                        </a:rPr>
                        <a:t>Rank</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1E2761"/>
                    </a:solidFill>
                  </a:tcPr>
                </a:tc>
                <a:tc>
                  <a:txBody>
                    <a:bodyPr/>
                    <a:lstStyle/>
                    <a:p>
                      <a:pPr marL="0" indent="0" algn="ctr">
                        <a:buNone/>
                      </a:pPr>
                      <a:r>
                        <a:rPr lang="en-US" sz="1050" b="1" dirty="0">
                          <a:solidFill>
                            <a:srgbClr val="FFFFFF"/>
                          </a:solidFill>
                          <a:latin typeface="Calibri" pitchFamily="34" charset="0"/>
                          <a:ea typeface="Calibri" pitchFamily="34" charset="-122"/>
                          <a:cs typeface="Calibri" pitchFamily="34" charset="-120"/>
                        </a:rPr>
                        <a:t>Entry Fee</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1E2761"/>
                    </a:solidFill>
                  </a:tcPr>
                </a:tc>
                <a:tc>
                  <a:txBody>
                    <a:bodyPr/>
                    <a:lstStyle/>
                    <a:p>
                      <a:pPr marL="0" indent="0" algn="ctr">
                        <a:buNone/>
                      </a:pPr>
                      <a:r>
                        <a:rPr lang="en-US" sz="1050" b="1" dirty="0">
                          <a:solidFill>
                            <a:srgbClr val="FFFFFF"/>
                          </a:solidFill>
                          <a:latin typeface="Calibri" pitchFamily="34" charset="0"/>
                          <a:ea typeface="Calibri" pitchFamily="34" charset="-122"/>
                          <a:cs typeface="Calibri" pitchFamily="34" charset="-120"/>
                        </a:rPr>
                        <a:t>Max Earning (3×)</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1E2761"/>
                    </a:solidFill>
                  </a:tcPr>
                </a:tc>
              </a:tr>
              <a:tr h="336665">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Rank 1</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$10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$30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r>
              <a:tr h="336665">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Rank 2</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$20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$60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r>
              <a:tr h="336665">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Rank 3</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$40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$120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r>
              <a:tr h="336665">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Rank 4</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$240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r>
              <a:tr h="336665">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Rank 5</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$160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$480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r>
              <a:tr h="336665">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Rank 6</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$320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$960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r>
              <a:tr h="336665">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Rank 7</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$640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$1,920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r>
              <a:tr h="336665">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Rank 8</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$1,280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$3,840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r>
              <a:tr h="336665">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Rank 9</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$2,560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$7,680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r>
              <a:tr h="336665">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Rank 10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$5,120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$15,360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r>
            </a:tbl>
          </a:graphicData>
        </a:graphic>
      </p:graphicFrame>
      <p:sp>
        <p:nvSpPr>
          <p:cNvPr id="9" name="Shape 6"/>
          <p:cNvSpPr/>
          <p:nvPr/>
        </p:nvSpPr>
        <p:spPr>
          <a:xfrm>
            <a:off x="5760720" y="1078992"/>
            <a:ext cx="3108960" cy="2633472"/>
          </a:xfrm>
          <a:prstGeom prst="rect">
            <a:avLst/>
          </a:prstGeom>
          <a:solidFill>
            <a:srgbClr val="1E2761"/>
          </a:solidFill>
          <a:ln w="12700">
            <a:solidFill>
              <a:srgbClr val="D1D9F0"/>
            </a:solidFill>
            <a:prstDash val="solid"/>
          </a:ln>
        </p:spPr>
      </p:sp>
      <p:sp>
        <p:nvSpPr>
          <p:cNvPr id="10" name="Shape 7"/>
          <p:cNvSpPr/>
          <p:nvPr/>
        </p:nvSpPr>
        <p:spPr>
          <a:xfrm>
            <a:off x="5760720" y="1078992"/>
            <a:ext cx="64008" cy="2633472"/>
          </a:xfrm>
          <a:prstGeom prst="rect">
            <a:avLst/>
          </a:prstGeom>
          <a:solidFill>
            <a:srgbClr val="00C8E0"/>
          </a:solidFill>
          <a:ln w="12700">
            <a:solidFill>
              <a:srgbClr val="00C8E0"/>
            </a:solidFill>
            <a:prstDash val="solid"/>
          </a:ln>
        </p:spPr>
      </p:sp>
      <p:sp>
        <p:nvSpPr>
          <p:cNvPr id="8" name="Text 8"/>
          <p:cNvSpPr/>
          <p:nvPr/>
        </p:nvSpPr>
        <p:spPr>
          <a:xfrm>
            <a:off x="5943600" y="1170432"/>
            <a:ext cx="2743200" cy="320040"/>
          </a:xfrm>
          <a:prstGeom prst="rect">
            <a:avLst/>
          </a:prstGeom>
          <a:noFill/>
          <a:ln/>
        </p:spPr>
        <p:txBody>
          <a:bodyPr wrap="square" lIns="0" tIns="0" rIns="0" bIns="0" rtlCol="0" anchor="ctr"/>
          <a:lstStyle/>
          <a:p>
            <a:pPr marL="0" indent="0">
              <a:buNone/>
            </a:pPr>
            <a:r>
              <a:rPr lang="en-US" sz="1200" b="1" dirty="0">
                <a:solidFill>
                  <a:srgbClr val="00C8E0"/>
                </a:solidFill>
                <a:latin typeface="Calibri" pitchFamily="34" charset="0"/>
                <a:ea typeface="Calibri" pitchFamily="34" charset="-122"/>
                <a:cs typeface="Calibri" pitchFamily="34" charset="-120"/>
              </a:rPr>
              <a:t>How the Cap Works</a:t>
            </a:r>
            <a:endParaRPr lang="en-US" sz="1200" dirty="0"/>
          </a:p>
        </p:txBody>
      </p:sp>
      <p:pic>
        <p:nvPicPr>
          <p:cNvPr id="12" name="Image 0" descr="preencoded.png"/>
          <p:cNvPicPr>
            <a:picLocks noChangeAspect="1"/>
          </p:cNvPicPr>
          <p:nvPr/>
        </p:nvPicPr>
        <p:blipFill>
          <a:blip r:embed="rId3"/>
          <a:stretch>
            <a:fillRect/>
          </a:stretch>
        </p:blipFill>
        <p:spPr>
          <a:xfrm>
            <a:off x="5852160" y="1591056"/>
            <a:ext cx="219456" cy="219456"/>
          </a:xfrm>
          <a:prstGeom prst="rect">
            <a:avLst/>
          </a:prstGeom>
        </p:spPr>
      </p:pic>
      <p:sp>
        <p:nvSpPr>
          <p:cNvPr id="13" name="Text 9"/>
          <p:cNvSpPr/>
          <p:nvPr/>
        </p:nvSpPr>
        <p:spPr>
          <a:xfrm>
            <a:off x="6144768" y="1563624"/>
            <a:ext cx="2596896" cy="292608"/>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Each rank operates independently</a:t>
            </a:r>
            <a:endParaRPr lang="en-US" sz="950" dirty="0"/>
          </a:p>
        </p:txBody>
      </p:sp>
      <p:pic>
        <p:nvPicPr>
          <p:cNvPr id="14" name="Image 1" descr="preencoded.png"/>
          <p:cNvPicPr>
            <a:picLocks noChangeAspect="1"/>
          </p:cNvPicPr>
          <p:nvPr/>
        </p:nvPicPr>
        <p:blipFill>
          <a:blip r:embed="rId3"/>
          <a:stretch>
            <a:fillRect/>
          </a:stretch>
        </p:blipFill>
        <p:spPr>
          <a:xfrm>
            <a:off x="5852160" y="1938528"/>
            <a:ext cx="219456" cy="219456"/>
          </a:xfrm>
          <a:prstGeom prst="rect">
            <a:avLst/>
          </a:prstGeom>
        </p:spPr>
      </p:pic>
      <p:sp>
        <p:nvSpPr>
          <p:cNvPr id="15" name="Text 10"/>
          <p:cNvSpPr/>
          <p:nvPr/>
        </p:nvSpPr>
        <p:spPr>
          <a:xfrm>
            <a:off x="6144768" y="1911096"/>
            <a:ext cx="2596896" cy="292608"/>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All income types count toward cap:</a:t>
            </a:r>
            <a:endParaRPr lang="en-US" sz="950" dirty="0"/>
          </a:p>
          <a:p>
            <a:pPr marL="0" indent="0">
              <a:buNone/>
            </a:pPr>
            <a:r>
              <a:rPr lang="en-US" sz="950" dirty="0">
                <a:solidFill>
                  <a:srgbClr val="F0F4FF"/>
                </a:solidFill>
                <a:latin typeface="Calibri" pitchFamily="34" charset="0"/>
                <a:ea typeface="Calibri" pitchFamily="34" charset="-122"/>
                <a:cs typeface="Calibri" pitchFamily="34" charset="-120"/>
              </a:rPr>
              <a:t>Matrix + Elite Pool + Matching</a:t>
            </a:r>
            <a:endParaRPr lang="en-US" sz="950" dirty="0"/>
          </a:p>
        </p:txBody>
      </p:sp>
      <p:pic>
        <p:nvPicPr>
          <p:cNvPr id="16" name="Image 2" descr="preencoded.png"/>
          <p:cNvPicPr>
            <a:picLocks noChangeAspect="1"/>
          </p:cNvPicPr>
          <p:nvPr/>
        </p:nvPicPr>
        <p:blipFill>
          <a:blip r:embed="rId3"/>
          <a:stretch>
            <a:fillRect/>
          </a:stretch>
        </p:blipFill>
        <p:spPr>
          <a:xfrm>
            <a:off x="5852160" y="2286000"/>
            <a:ext cx="219456" cy="219456"/>
          </a:xfrm>
          <a:prstGeom prst="rect">
            <a:avLst/>
          </a:prstGeom>
        </p:spPr>
      </p:pic>
      <p:sp>
        <p:nvSpPr>
          <p:cNvPr id="17" name="Text 11"/>
          <p:cNvSpPr/>
          <p:nvPr/>
        </p:nvSpPr>
        <p:spPr>
          <a:xfrm>
            <a:off x="6144768" y="2258568"/>
            <a:ext cx="2596896" cy="292608"/>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When a rank hits cap → it expires</a:t>
            </a:r>
            <a:endParaRPr lang="en-US" sz="950" dirty="0"/>
          </a:p>
        </p:txBody>
      </p:sp>
      <p:pic>
        <p:nvPicPr>
          <p:cNvPr id="18" name="Image 3" descr="preencoded.png"/>
          <p:cNvPicPr>
            <a:picLocks noChangeAspect="1"/>
          </p:cNvPicPr>
          <p:nvPr/>
        </p:nvPicPr>
        <p:blipFill>
          <a:blip r:embed="rId3"/>
          <a:stretch>
            <a:fillRect/>
          </a:stretch>
        </p:blipFill>
        <p:spPr>
          <a:xfrm>
            <a:off x="5852160" y="2633472"/>
            <a:ext cx="219456" cy="219456"/>
          </a:xfrm>
          <a:prstGeom prst="rect">
            <a:avLst/>
          </a:prstGeom>
        </p:spPr>
      </p:pic>
      <p:sp>
        <p:nvSpPr>
          <p:cNvPr id="19" name="Text 12"/>
          <p:cNvSpPr/>
          <p:nvPr/>
        </p:nvSpPr>
        <p:spPr>
          <a:xfrm>
            <a:off x="6144768" y="2606040"/>
            <a:ext cx="2596896" cy="292608"/>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Expired rank stops earning until renewed</a:t>
            </a:r>
            <a:endParaRPr lang="en-US" sz="950" dirty="0"/>
          </a:p>
        </p:txBody>
      </p:sp>
      <p:pic>
        <p:nvPicPr>
          <p:cNvPr id="20" name="Image 4" descr="preencoded.png"/>
          <p:cNvPicPr>
            <a:picLocks noChangeAspect="1"/>
          </p:cNvPicPr>
          <p:nvPr/>
        </p:nvPicPr>
        <p:blipFill>
          <a:blip r:embed="rId3"/>
          <a:stretch>
            <a:fillRect/>
          </a:stretch>
        </p:blipFill>
        <p:spPr>
          <a:xfrm>
            <a:off x="5852160" y="2980944"/>
            <a:ext cx="219456" cy="219456"/>
          </a:xfrm>
          <a:prstGeom prst="rect">
            <a:avLst/>
          </a:prstGeom>
        </p:spPr>
      </p:pic>
      <p:sp>
        <p:nvSpPr>
          <p:cNvPr id="21" name="Text 13"/>
          <p:cNvSpPr/>
          <p:nvPr/>
        </p:nvSpPr>
        <p:spPr>
          <a:xfrm>
            <a:off x="6144768" y="2953512"/>
            <a:ext cx="2596896" cy="292608"/>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Other active ranks continue normally</a:t>
            </a:r>
            <a:endParaRPr lang="en-US" sz="950" dirty="0"/>
          </a:p>
        </p:txBody>
      </p:sp>
      <p:pic>
        <p:nvPicPr>
          <p:cNvPr id="22" name="Image 5" descr="preencoded.png"/>
          <p:cNvPicPr>
            <a:picLocks noChangeAspect="1"/>
          </p:cNvPicPr>
          <p:nvPr/>
        </p:nvPicPr>
        <p:blipFill>
          <a:blip r:embed="rId3"/>
          <a:stretch>
            <a:fillRect/>
          </a:stretch>
        </p:blipFill>
        <p:spPr>
          <a:xfrm>
            <a:off x="5852160" y="3328416"/>
            <a:ext cx="219456" cy="219456"/>
          </a:xfrm>
          <a:prstGeom prst="rect">
            <a:avLst/>
          </a:prstGeom>
        </p:spPr>
      </p:pic>
      <p:sp>
        <p:nvSpPr>
          <p:cNvPr id="23" name="Text 14"/>
          <p:cNvSpPr/>
          <p:nvPr/>
        </p:nvSpPr>
        <p:spPr>
          <a:xfrm>
            <a:off x="6144768" y="3300984"/>
            <a:ext cx="2596896" cy="292608"/>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Matching flows to next available rank cap</a:t>
            </a:r>
            <a:endParaRPr lang="en-US" sz="950" dirty="0"/>
          </a:p>
        </p:txBody>
      </p:sp>
      <p:sp>
        <p:nvSpPr>
          <p:cNvPr id="24" name="Shape 15"/>
          <p:cNvSpPr/>
          <p:nvPr/>
        </p:nvSpPr>
        <p:spPr>
          <a:xfrm>
            <a:off x="5760720" y="3822192"/>
            <a:ext cx="3108960" cy="98755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5" name="Shape 16"/>
          <p:cNvSpPr/>
          <p:nvPr/>
        </p:nvSpPr>
        <p:spPr>
          <a:xfrm>
            <a:off x="5760720" y="3822192"/>
            <a:ext cx="64008" cy="987552"/>
          </a:xfrm>
          <a:prstGeom prst="rect">
            <a:avLst/>
          </a:prstGeom>
          <a:solidFill>
            <a:srgbClr val="F59F00"/>
          </a:solidFill>
          <a:ln w="12700">
            <a:solidFill>
              <a:srgbClr val="F59F00"/>
            </a:solidFill>
            <a:prstDash val="solid"/>
          </a:ln>
        </p:spPr>
      </p:sp>
      <p:sp>
        <p:nvSpPr>
          <p:cNvPr id="26" name="Text 17"/>
          <p:cNvSpPr/>
          <p:nvPr/>
        </p:nvSpPr>
        <p:spPr>
          <a:xfrm>
            <a:off x="5943600" y="3877056"/>
            <a:ext cx="2743200" cy="274320"/>
          </a:xfrm>
          <a:prstGeom prst="rect">
            <a:avLst/>
          </a:prstGeom>
          <a:noFill/>
          <a:ln/>
        </p:spPr>
        <p:txBody>
          <a:bodyPr wrap="square" lIns="0" tIns="0" rIns="0" bIns="0" rtlCol="0" anchor="ctr"/>
          <a:lstStyle/>
          <a:p>
            <a:pPr marL="0" indent="0">
              <a:buNone/>
            </a:pPr>
            <a:r>
              <a:rPr lang="en-US" sz="1000" b="1" dirty="0">
                <a:solidFill>
                  <a:srgbClr val="F59F00"/>
                </a:solidFill>
                <a:latin typeface="Calibri" pitchFamily="34" charset="0"/>
                <a:ea typeface="Calibri" pitchFamily="34" charset="-122"/>
                <a:cs typeface="Calibri" pitchFamily="34" charset="-120"/>
              </a:rPr>
              <a:t>Rank 1 Example</a:t>
            </a:r>
            <a:endParaRPr lang="en-US" sz="1000" dirty="0"/>
          </a:p>
        </p:txBody>
      </p:sp>
      <p:sp>
        <p:nvSpPr>
          <p:cNvPr id="27" name="Text 18"/>
          <p:cNvSpPr/>
          <p:nvPr/>
        </p:nvSpPr>
        <p:spPr>
          <a:xfrm>
            <a:off x="5943600" y="4160520"/>
            <a:ext cx="2788920" cy="59436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Entry: $10  ·  Cap: $30</a:t>
            </a: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Earn $30 → rank expires</a:t>
            </a: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Withdraw all → renew for $10</a:t>
            </a: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New $30 cap begins</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1">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109728" cy="960120"/>
          </a:xfrm>
          <a:prstGeom prst="rect">
            <a:avLst/>
          </a:prstGeom>
          <a:solidFill>
            <a:srgbClr val="00C8E0"/>
          </a:solidFill>
          <a:ln w="12700">
            <a:solidFill>
              <a:srgbClr val="00C8E0"/>
            </a:solidFill>
            <a:prstDash val="solid"/>
          </a:ln>
        </p:spPr>
      </p:sp>
      <p:sp>
        <p:nvSpPr>
          <p:cNvPr id="4" name="Text 2"/>
          <p:cNvSpPr/>
          <p:nvPr/>
        </p:nvSpPr>
        <p:spPr>
          <a:xfrm>
            <a:off x="228600" y="73152"/>
            <a:ext cx="7772400" cy="50292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09  Renewal</a:t>
            </a:r>
            <a:endParaRPr lang="en-US" sz="2600" dirty="0"/>
          </a:p>
        </p:txBody>
      </p:sp>
      <p:sp>
        <p:nvSpPr>
          <p:cNvPr id="5" name="Text 3"/>
          <p:cNvSpPr/>
          <p:nvPr/>
        </p:nvSpPr>
        <p:spPr>
          <a:xfrm>
            <a:off x="228600" y="576072"/>
            <a:ext cx="7772400" cy="320040"/>
          </a:xfrm>
          <a:prstGeom prst="rect">
            <a:avLst/>
          </a:prstGeom>
          <a:noFill/>
          <a:ln/>
        </p:spPr>
        <p:txBody>
          <a:bodyPr wrap="square" lIns="0" tIns="0" rIns="0" bIns="0" rtlCol="0" anchor="ctr"/>
          <a:lstStyle/>
          <a:p>
            <a:pPr marL="0" indent="0">
              <a:buNone/>
            </a:pPr>
            <a:r>
              <a:rPr lang="en-US" sz="1200" dirty="0">
                <a:solidFill>
                  <a:srgbClr val="B8F0F8"/>
                </a:solidFill>
                <a:latin typeface="Calibri" pitchFamily="34" charset="0"/>
                <a:ea typeface="Calibri" pitchFamily="34" charset="-122"/>
                <a:cs typeface="Calibri" pitchFamily="34" charset="-120"/>
              </a:rPr>
              <a:t>Restart your earning cycle — voluntary, flexible, no forced upgrade</a:t>
            </a:r>
            <a:endParaRPr lang="en-US" sz="1200" dirty="0"/>
          </a:p>
        </p:txBody>
      </p:sp>
      <p:sp>
        <p:nvSpPr>
          <p:cNvPr id="6" name="Shape 4"/>
          <p:cNvSpPr/>
          <p:nvPr/>
        </p:nvSpPr>
        <p:spPr>
          <a:xfrm>
            <a:off x="0" y="4864608"/>
            <a:ext cx="9144000" cy="274320"/>
          </a:xfrm>
          <a:prstGeom prst="rect">
            <a:avLst/>
          </a:prstGeom>
          <a:solidFill>
            <a:srgbClr val="141A45"/>
          </a:solidFill>
          <a:ln w="12700">
            <a:solidFill>
              <a:srgbClr val="141A45"/>
            </a:solidFill>
            <a:prstDash val="solid"/>
          </a:ln>
        </p:spPr>
      </p:sp>
      <p:sp>
        <p:nvSpPr>
          <p:cNvPr id="7" name="Text 5"/>
          <p:cNvSpPr/>
          <p:nvPr/>
        </p:nvSpPr>
        <p:spPr>
          <a:xfrm>
            <a:off x="182880" y="4873752"/>
            <a:ext cx="8778240" cy="228600"/>
          </a:xfrm>
          <a:prstGeom prst="rect">
            <a:avLst/>
          </a:prstGeom>
          <a:noFill/>
          <a:ln/>
        </p:spPr>
        <p:txBody>
          <a:bodyPr wrap="square" lIns="0" tIns="0" rIns="0" bIns="0" rtlCol="0" anchor="ctr"/>
          <a:lstStyle/>
          <a:p>
            <a:r>
              <a:rPr lang="en-US" sz="850" dirty="0" err="1">
                <a:solidFill>
                  <a:srgbClr val="94A3B8"/>
                </a:solidFill>
                <a:latin typeface="Calibri" pitchFamily="34" charset="0"/>
                <a:ea typeface="Calibri" pitchFamily="34" charset="-122"/>
                <a:cs typeface="Calibri" pitchFamily="34" charset="-120"/>
              </a:rPr>
              <a:t>EverRise</a:t>
            </a:r>
            <a:r>
              <a:rPr lang="en-US" sz="850" dirty="0">
                <a:solidFill>
                  <a:srgbClr val="94A3B8"/>
                </a:solidFill>
                <a:latin typeface="Calibri" pitchFamily="34" charset="0"/>
                <a:ea typeface="Calibri" pitchFamily="34" charset="-122"/>
                <a:cs typeface="Calibri" pitchFamily="34" charset="-120"/>
              </a:rPr>
              <a:t> </a:t>
            </a:r>
            <a:r>
              <a:rPr lang="en-US" sz="850" dirty="0">
                <a:solidFill>
                  <a:srgbClr val="94A3B8"/>
                </a:solidFill>
                <a:latin typeface="Calibri" pitchFamily="34" charset="0"/>
                <a:ea typeface="Calibri" pitchFamily="34" charset="-122"/>
                <a:cs typeface="Calibri" pitchFamily="34" charset="-120"/>
              </a:rPr>
              <a:t>Network  |  Reward Structure</a:t>
            </a:r>
            <a:endParaRPr lang="en-US" sz="850" dirty="0"/>
          </a:p>
        </p:txBody>
      </p:sp>
      <p:sp>
        <p:nvSpPr>
          <p:cNvPr id="8" name="Shape 6"/>
          <p:cNvSpPr/>
          <p:nvPr/>
        </p:nvSpPr>
        <p:spPr>
          <a:xfrm>
            <a:off x="274320" y="1078992"/>
            <a:ext cx="1993392" cy="2304288"/>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9" name="Shape 7"/>
          <p:cNvSpPr/>
          <p:nvPr/>
        </p:nvSpPr>
        <p:spPr>
          <a:xfrm>
            <a:off x="274320" y="1078992"/>
            <a:ext cx="1993392" cy="457200"/>
          </a:xfrm>
          <a:prstGeom prst="rect">
            <a:avLst/>
          </a:prstGeom>
          <a:solidFill>
            <a:srgbClr val="00C8E0"/>
          </a:solidFill>
          <a:ln w="12700">
            <a:solidFill>
              <a:srgbClr val="00C8E0"/>
            </a:solidFill>
            <a:prstDash val="solid"/>
          </a:ln>
        </p:spPr>
      </p:sp>
      <p:sp>
        <p:nvSpPr>
          <p:cNvPr id="10" name="Text 8"/>
          <p:cNvSpPr/>
          <p:nvPr/>
        </p:nvSpPr>
        <p:spPr>
          <a:xfrm>
            <a:off x="274320" y="1078992"/>
            <a:ext cx="411480" cy="457200"/>
          </a:xfrm>
          <a:prstGeom prst="rect">
            <a:avLst/>
          </a:prstGeom>
          <a:noFill/>
          <a:ln/>
        </p:spPr>
        <p:txBody>
          <a:bodyPr wrap="square" lIns="0" tIns="0" rIns="0" bIns="0" rtlCol="0" anchor="ctr"/>
          <a:lstStyle/>
          <a:p>
            <a:pPr marL="0" indent="0" algn="ctr">
              <a:buNone/>
            </a:pPr>
            <a:r>
              <a:rPr lang="en-US" sz="1600" b="1" dirty="0">
                <a:solidFill>
                  <a:srgbClr val="1E2761"/>
                </a:solidFill>
                <a:latin typeface="Calibri" pitchFamily="34" charset="0"/>
                <a:ea typeface="Calibri" pitchFamily="34" charset="-122"/>
                <a:cs typeface="Calibri" pitchFamily="34" charset="-120"/>
              </a:rPr>
              <a:t>1</a:t>
            </a:r>
            <a:endParaRPr lang="en-US" sz="1600" dirty="0"/>
          </a:p>
        </p:txBody>
      </p:sp>
      <p:sp>
        <p:nvSpPr>
          <p:cNvPr id="11" name="Text 9"/>
          <p:cNvSpPr/>
          <p:nvPr/>
        </p:nvSpPr>
        <p:spPr>
          <a:xfrm>
            <a:off x="713232" y="1106424"/>
            <a:ext cx="1463040" cy="402336"/>
          </a:xfrm>
          <a:prstGeom prst="rect">
            <a:avLst/>
          </a:prstGeom>
          <a:noFill/>
          <a:ln/>
        </p:spPr>
        <p:txBody>
          <a:bodyPr wrap="square" lIns="0" tIns="0" rIns="0" bIns="0" rtlCol="0" anchor="ctr"/>
          <a:lstStyle/>
          <a:p>
            <a:pPr marL="0" indent="0" algn="ctr">
              <a:buNone/>
            </a:pPr>
            <a:r>
              <a:rPr lang="en-US" sz="1100" b="1" dirty="0">
                <a:solidFill>
                  <a:srgbClr val="1E2761"/>
                </a:solidFill>
                <a:latin typeface="Calibri" pitchFamily="34" charset="0"/>
                <a:ea typeface="Calibri" pitchFamily="34" charset="-122"/>
                <a:cs typeface="Calibri" pitchFamily="34" charset="-120"/>
              </a:rPr>
              <a:t>Rank Expires</a:t>
            </a:r>
            <a:endParaRPr lang="en-US" sz="1100" dirty="0"/>
          </a:p>
        </p:txBody>
      </p:sp>
      <p:sp>
        <p:nvSpPr>
          <p:cNvPr id="12" name="Text 10"/>
          <p:cNvSpPr/>
          <p:nvPr/>
        </p:nvSpPr>
        <p:spPr>
          <a:xfrm>
            <a:off x="365760" y="1627632"/>
            <a:ext cx="1783080" cy="1627632"/>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Your rank reaches the 300% cap. Earning from that rank stops. All other active ranks continue earning normally.</a:t>
            </a:r>
            <a:endParaRPr lang="en-US" sz="1000" dirty="0"/>
          </a:p>
        </p:txBody>
      </p:sp>
      <p:pic>
        <p:nvPicPr>
          <p:cNvPr id="13" name="Image 0" descr="preencoded.png"/>
          <p:cNvPicPr>
            <a:picLocks noChangeAspect="1"/>
          </p:cNvPicPr>
          <p:nvPr/>
        </p:nvPicPr>
        <p:blipFill>
          <a:blip r:embed="rId3"/>
          <a:stretch>
            <a:fillRect/>
          </a:stretch>
        </p:blipFill>
        <p:spPr>
          <a:xfrm>
            <a:off x="2199513" y="1920240"/>
            <a:ext cx="256032" cy="256032"/>
          </a:xfrm>
          <a:prstGeom prst="rect">
            <a:avLst/>
          </a:prstGeom>
        </p:spPr>
      </p:pic>
      <p:sp>
        <p:nvSpPr>
          <p:cNvPr id="14" name="Shape 11"/>
          <p:cNvSpPr/>
          <p:nvPr/>
        </p:nvSpPr>
        <p:spPr>
          <a:xfrm>
            <a:off x="2450592" y="1078992"/>
            <a:ext cx="1993392" cy="2304288"/>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15" name="Shape 12"/>
          <p:cNvSpPr/>
          <p:nvPr/>
        </p:nvSpPr>
        <p:spPr>
          <a:xfrm>
            <a:off x="2450592" y="1078992"/>
            <a:ext cx="1993392" cy="457200"/>
          </a:xfrm>
          <a:prstGeom prst="rect">
            <a:avLst/>
          </a:prstGeom>
          <a:solidFill>
            <a:srgbClr val="8B5CF6"/>
          </a:solidFill>
          <a:ln w="12700">
            <a:solidFill>
              <a:srgbClr val="8B5CF6"/>
            </a:solidFill>
            <a:prstDash val="solid"/>
          </a:ln>
        </p:spPr>
      </p:sp>
      <p:sp>
        <p:nvSpPr>
          <p:cNvPr id="16" name="Text 13"/>
          <p:cNvSpPr/>
          <p:nvPr/>
        </p:nvSpPr>
        <p:spPr>
          <a:xfrm>
            <a:off x="2450592" y="1078992"/>
            <a:ext cx="411480" cy="457200"/>
          </a:xfrm>
          <a:prstGeom prst="rect">
            <a:avLst/>
          </a:prstGeom>
          <a:noFill/>
          <a:ln/>
        </p:spPr>
        <p:txBody>
          <a:bodyPr wrap="square" lIns="0" tIns="0" rIns="0" bIns="0" rtlCol="0" anchor="ctr"/>
          <a:lstStyle/>
          <a:p>
            <a:pPr marL="0" indent="0" algn="ctr">
              <a:buNone/>
            </a:pPr>
            <a:r>
              <a:rPr lang="en-US" sz="1600" b="1" dirty="0">
                <a:solidFill>
                  <a:srgbClr val="1E2761"/>
                </a:solidFill>
                <a:latin typeface="Calibri" pitchFamily="34" charset="0"/>
                <a:ea typeface="Calibri" pitchFamily="34" charset="-122"/>
                <a:cs typeface="Calibri" pitchFamily="34" charset="-120"/>
              </a:rPr>
              <a:t>2</a:t>
            </a:r>
            <a:endParaRPr lang="en-US" sz="1600" dirty="0"/>
          </a:p>
        </p:txBody>
      </p:sp>
      <p:sp>
        <p:nvSpPr>
          <p:cNvPr id="17" name="Text 14"/>
          <p:cNvSpPr/>
          <p:nvPr/>
        </p:nvSpPr>
        <p:spPr>
          <a:xfrm>
            <a:off x="2889504" y="1106424"/>
            <a:ext cx="1463040" cy="402336"/>
          </a:xfrm>
          <a:prstGeom prst="rect">
            <a:avLst/>
          </a:prstGeom>
          <a:noFill/>
          <a:ln/>
        </p:spPr>
        <p:txBody>
          <a:bodyPr wrap="square" lIns="0" tIns="0" rIns="0" bIns="0" rtlCol="0" anchor="ctr"/>
          <a:lstStyle/>
          <a:p>
            <a:pPr marL="0" indent="0" algn="ctr">
              <a:buNone/>
            </a:pPr>
            <a:r>
              <a:rPr lang="en-US" sz="1100" b="1" dirty="0">
                <a:solidFill>
                  <a:srgbClr val="1E2761"/>
                </a:solidFill>
                <a:latin typeface="Calibri" pitchFamily="34" charset="0"/>
                <a:ea typeface="Calibri" pitchFamily="34" charset="-122"/>
                <a:cs typeface="Calibri" pitchFamily="34" charset="-120"/>
              </a:rPr>
              <a:t>Withdraw Balance</a:t>
            </a:r>
            <a:endParaRPr lang="en-US" sz="1100" dirty="0"/>
          </a:p>
        </p:txBody>
      </p:sp>
      <p:sp>
        <p:nvSpPr>
          <p:cNvPr id="18" name="Text 15"/>
          <p:cNvSpPr/>
          <p:nvPr/>
        </p:nvSpPr>
        <p:spPr>
          <a:xfrm>
            <a:off x="2542032" y="1627632"/>
            <a:ext cx="1783080" cy="1627632"/>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Withdraw all your available commission balance. You decide when and how much. No automatic deductions.</a:t>
            </a:r>
            <a:endParaRPr lang="en-US" sz="1000" dirty="0"/>
          </a:p>
        </p:txBody>
      </p:sp>
      <p:pic>
        <p:nvPicPr>
          <p:cNvPr id="19" name="Image 1" descr="preencoded.png"/>
          <p:cNvPicPr>
            <a:picLocks noChangeAspect="1"/>
          </p:cNvPicPr>
          <p:nvPr/>
        </p:nvPicPr>
        <p:blipFill>
          <a:blip r:embed="rId3"/>
          <a:stretch>
            <a:fillRect/>
          </a:stretch>
        </p:blipFill>
        <p:spPr>
          <a:xfrm>
            <a:off x="4375785" y="1920240"/>
            <a:ext cx="256032" cy="256032"/>
          </a:xfrm>
          <a:prstGeom prst="rect">
            <a:avLst/>
          </a:prstGeom>
        </p:spPr>
      </p:pic>
      <p:sp>
        <p:nvSpPr>
          <p:cNvPr id="20" name="Shape 16"/>
          <p:cNvSpPr/>
          <p:nvPr/>
        </p:nvSpPr>
        <p:spPr>
          <a:xfrm>
            <a:off x="4626864" y="1078992"/>
            <a:ext cx="1993392" cy="2304288"/>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1" name="Shape 17"/>
          <p:cNvSpPr/>
          <p:nvPr/>
        </p:nvSpPr>
        <p:spPr>
          <a:xfrm>
            <a:off x="4626864" y="1078992"/>
            <a:ext cx="1993392" cy="457200"/>
          </a:xfrm>
          <a:prstGeom prst="rect">
            <a:avLst/>
          </a:prstGeom>
          <a:solidFill>
            <a:srgbClr val="F59F00"/>
          </a:solidFill>
          <a:ln w="12700">
            <a:solidFill>
              <a:srgbClr val="F59F00"/>
            </a:solidFill>
            <a:prstDash val="solid"/>
          </a:ln>
        </p:spPr>
      </p:sp>
      <p:sp>
        <p:nvSpPr>
          <p:cNvPr id="22" name="Text 18"/>
          <p:cNvSpPr/>
          <p:nvPr/>
        </p:nvSpPr>
        <p:spPr>
          <a:xfrm>
            <a:off x="4626864" y="1078992"/>
            <a:ext cx="411480" cy="457200"/>
          </a:xfrm>
          <a:prstGeom prst="rect">
            <a:avLst/>
          </a:prstGeom>
          <a:noFill/>
          <a:ln/>
        </p:spPr>
        <p:txBody>
          <a:bodyPr wrap="square" lIns="0" tIns="0" rIns="0" bIns="0" rtlCol="0" anchor="ctr"/>
          <a:lstStyle/>
          <a:p>
            <a:pPr marL="0" indent="0" algn="ctr">
              <a:buNone/>
            </a:pPr>
            <a:r>
              <a:rPr lang="en-US" sz="1600" b="1" dirty="0">
                <a:solidFill>
                  <a:srgbClr val="1E2761"/>
                </a:solidFill>
                <a:latin typeface="Calibri" pitchFamily="34" charset="0"/>
                <a:ea typeface="Calibri" pitchFamily="34" charset="-122"/>
                <a:cs typeface="Calibri" pitchFamily="34" charset="-120"/>
              </a:rPr>
              <a:t>3</a:t>
            </a:r>
            <a:endParaRPr lang="en-US" sz="1600" dirty="0"/>
          </a:p>
        </p:txBody>
      </p:sp>
      <p:sp>
        <p:nvSpPr>
          <p:cNvPr id="23" name="Text 19"/>
          <p:cNvSpPr/>
          <p:nvPr/>
        </p:nvSpPr>
        <p:spPr>
          <a:xfrm>
            <a:off x="5065776" y="1106424"/>
            <a:ext cx="1463040" cy="402336"/>
          </a:xfrm>
          <a:prstGeom prst="rect">
            <a:avLst/>
          </a:prstGeom>
          <a:noFill/>
          <a:ln/>
        </p:spPr>
        <p:txBody>
          <a:bodyPr wrap="square" lIns="0" tIns="0" rIns="0" bIns="0" rtlCol="0" anchor="ctr"/>
          <a:lstStyle/>
          <a:p>
            <a:pPr marL="0" indent="0" algn="ctr">
              <a:buNone/>
            </a:pPr>
            <a:r>
              <a:rPr lang="en-US" sz="1100" b="1" dirty="0">
                <a:solidFill>
                  <a:srgbClr val="1E2761"/>
                </a:solidFill>
                <a:latin typeface="Calibri" pitchFamily="34" charset="0"/>
                <a:ea typeface="Calibri" pitchFamily="34" charset="-122"/>
                <a:cs typeface="Calibri" pitchFamily="34" charset="-120"/>
              </a:rPr>
              <a:t>Choose to Renew</a:t>
            </a:r>
            <a:endParaRPr lang="en-US" sz="1100" dirty="0"/>
          </a:p>
        </p:txBody>
      </p:sp>
      <p:sp>
        <p:nvSpPr>
          <p:cNvPr id="24" name="Text 20"/>
          <p:cNvSpPr/>
          <p:nvPr/>
        </p:nvSpPr>
        <p:spPr>
          <a:xfrm>
            <a:off x="4718304" y="1627632"/>
            <a:ext cx="1783080" cy="1627632"/>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Pay the same entry fee to restart. This is always your voluntary decision — you are never forced to renew or upgrade.</a:t>
            </a:r>
            <a:endParaRPr lang="en-US" sz="1000" dirty="0"/>
          </a:p>
        </p:txBody>
      </p:sp>
      <p:pic>
        <p:nvPicPr>
          <p:cNvPr id="25" name="Image 2" descr="preencoded.png"/>
          <p:cNvPicPr>
            <a:picLocks noChangeAspect="1"/>
          </p:cNvPicPr>
          <p:nvPr/>
        </p:nvPicPr>
        <p:blipFill>
          <a:blip r:embed="rId3"/>
          <a:stretch>
            <a:fillRect/>
          </a:stretch>
        </p:blipFill>
        <p:spPr>
          <a:xfrm>
            <a:off x="6552057" y="1920240"/>
            <a:ext cx="256032" cy="256032"/>
          </a:xfrm>
          <a:prstGeom prst="rect">
            <a:avLst/>
          </a:prstGeom>
        </p:spPr>
      </p:pic>
      <p:sp>
        <p:nvSpPr>
          <p:cNvPr id="26" name="Shape 21"/>
          <p:cNvSpPr/>
          <p:nvPr/>
        </p:nvSpPr>
        <p:spPr>
          <a:xfrm>
            <a:off x="6803136" y="1078992"/>
            <a:ext cx="1993392" cy="2304288"/>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7" name="Shape 22"/>
          <p:cNvSpPr/>
          <p:nvPr/>
        </p:nvSpPr>
        <p:spPr>
          <a:xfrm>
            <a:off x="6803136" y="1078992"/>
            <a:ext cx="1993392" cy="457200"/>
          </a:xfrm>
          <a:prstGeom prst="rect">
            <a:avLst/>
          </a:prstGeom>
          <a:solidFill>
            <a:srgbClr val="22C55E"/>
          </a:solidFill>
          <a:ln w="12700">
            <a:solidFill>
              <a:srgbClr val="22C55E"/>
            </a:solidFill>
            <a:prstDash val="solid"/>
          </a:ln>
        </p:spPr>
      </p:sp>
      <p:sp>
        <p:nvSpPr>
          <p:cNvPr id="28" name="Text 23"/>
          <p:cNvSpPr/>
          <p:nvPr/>
        </p:nvSpPr>
        <p:spPr>
          <a:xfrm>
            <a:off x="6803136" y="1078992"/>
            <a:ext cx="411480" cy="457200"/>
          </a:xfrm>
          <a:prstGeom prst="rect">
            <a:avLst/>
          </a:prstGeom>
          <a:noFill/>
          <a:ln/>
        </p:spPr>
        <p:txBody>
          <a:bodyPr wrap="square" lIns="0" tIns="0" rIns="0" bIns="0" rtlCol="0" anchor="ctr"/>
          <a:lstStyle/>
          <a:p>
            <a:pPr marL="0" indent="0" algn="ctr">
              <a:buNone/>
            </a:pPr>
            <a:r>
              <a:rPr lang="en-US" sz="1600" b="1" dirty="0">
                <a:solidFill>
                  <a:srgbClr val="1E2761"/>
                </a:solidFill>
                <a:latin typeface="Calibri" pitchFamily="34" charset="0"/>
                <a:ea typeface="Calibri" pitchFamily="34" charset="-122"/>
                <a:cs typeface="Calibri" pitchFamily="34" charset="-120"/>
              </a:rPr>
              <a:t>4</a:t>
            </a:r>
            <a:endParaRPr lang="en-US" sz="1600" dirty="0"/>
          </a:p>
        </p:txBody>
      </p:sp>
      <p:sp>
        <p:nvSpPr>
          <p:cNvPr id="29" name="Text 24"/>
          <p:cNvSpPr/>
          <p:nvPr/>
        </p:nvSpPr>
        <p:spPr>
          <a:xfrm>
            <a:off x="7242048" y="1106424"/>
            <a:ext cx="1463040" cy="402336"/>
          </a:xfrm>
          <a:prstGeom prst="rect">
            <a:avLst/>
          </a:prstGeom>
          <a:noFill/>
          <a:ln/>
        </p:spPr>
        <p:txBody>
          <a:bodyPr wrap="square" lIns="0" tIns="0" rIns="0" bIns="0" rtlCol="0" anchor="ctr"/>
          <a:lstStyle/>
          <a:p>
            <a:pPr marL="0" indent="0" algn="ctr">
              <a:buNone/>
            </a:pPr>
            <a:r>
              <a:rPr lang="en-US" sz="1100" b="1" dirty="0">
                <a:solidFill>
                  <a:srgbClr val="1E2761"/>
                </a:solidFill>
                <a:latin typeface="Calibri" pitchFamily="34" charset="0"/>
                <a:ea typeface="Calibri" pitchFamily="34" charset="-122"/>
                <a:cs typeface="Calibri" pitchFamily="34" charset="-120"/>
              </a:rPr>
              <a:t>Fresh 300% Cycle</a:t>
            </a:r>
            <a:endParaRPr lang="en-US" sz="1100" dirty="0"/>
          </a:p>
        </p:txBody>
      </p:sp>
      <p:sp>
        <p:nvSpPr>
          <p:cNvPr id="30" name="Text 25"/>
          <p:cNvSpPr/>
          <p:nvPr/>
        </p:nvSpPr>
        <p:spPr>
          <a:xfrm>
            <a:off x="6894576" y="1627632"/>
            <a:ext cx="1783080" cy="1627632"/>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A new cap begins. If you renew before reaching cap, unused balance carries forward into the new cycle.</a:t>
            </a:r>
            <a:endParaRPr lang="en-US" sz="1000" dirty="0"/>
          </a:p>
        </p:txBody>
      </p:sp>
      <p:sp>
        <p:nvSpPr>
          <p:cNvPr id="31" name="Shape 26"/>
          <p:cNvSpPr/>
          <p:nvPr/>
        </p:nvSpPr>
        <p:spPr>
          <a:xfrm>
            <a:off x="274320" y="3520440"/>
            <a:ext cx="8595360" cy="411480"/>
          </a:xfrm>
          <a:prstGeom prst="rect">
            <a:avLst/>
          </a:prstGeom>
          <a:solidFill>
            <a:srgbClr val="DCFCE7"/>
          </a:solidFill>
          <a:ln w="12700">
            <a:solidFill>
              <a:srgbClr val="BBF7D0"/>
            </a:solidFill>
            <a:prstDash val="solid"/>
          </a:ln>
        </p:spPr>
      </p:sp>
      <p:pic>
        <p:nvPicPr>
          <p:cNvPr id="32" name="Image 3" descr="preencoded.png"/>
          <p:cNvPicPr>
            <a:picLocks noChangeAspect="1"/>
          </p:cNvPicPr>
          <p:nvPr/>
        </p:nvPicPr>
        <p:blipFill>
          <a:blip r:embed="rId4"/>
          <a:stretch>
            <a:fillRect/>
          </a:stretch>
        </p:blipFill>
        <p:spPr>
          <a:xfrm>
            <a:off x="411480" y="3602736"/>
            <a:ext cx="246888" cy="246888"/>
          </a:xfrm>
          <a:prstGeom prst="rect">
            <a:avLst/>
          </a:prstGeom>
        </p:spPr>
      </p:pic>
      <p:sp>
        <p:nvSpPr>
          <p:cNvPr id="33" name="Text 27"/>
          <p:cNvSpPr/>
          <p:nvPr/>
        </p:nvSpPr>
        <p:spPr>
          <a:xfrm>
            <a:off x="749808" y="3575304"/>
            <a:ext cx="8001000" cy="32004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Upgrading is always optional. Stay at any rank and repeat the 300% cycle indefinitely — no pressure to move to a higher rank.</a:t>
            </a:r>
            <a:endParaRPr lang="en-US" sz="1000" dirty="0"/>
          </a:p>
        </p:txBody>
      </p:sp>
      <p:sp>
        <p:nvSpPr>
          <p:cNvPr id="34" name="Shape 28"/>
          <p:cNvSpPr/>
          <p:nvPr/>
        </p:nvSpPr>
        <p:spPr>
          <a:xfrm>
            <a:off x="274320" y="3995928"/>
            <a:ext cx="8595360" cy="411480"/>
          </a:xfrm>
          <a:prstGeom prst="rect">
            <a:avLst/>
          </a:prstGeom>
          <a:solidFill>
            <a:srgbClr val="FFF3CD"/>
          </a:solidFill>
          <a:ln w="12700">
            <a:solidFill>
              <a:srgbClr val="FDE68A"/>
            </a:solidFill>
            <a:prstDash val="solid"/>
          </a:ln>
        </p:spPr>
      </p:sp>
      <p:pic>
        <p:nvPicPr>
          <p:cNvPr id="35" name="Image 4" descr="preencoded.png"/>
          <p:cNvPicPr>
            <a:picLocks noChangeAspect="1"/>
          </p:cNvPicPr>
          <p:nvPr/>
        </p:nvPicPr>
        <p:blipFill>
          <a:blip r:embed="rId5"/>
          <a:stretch>
            <a:fillRect/>
          </a:stretch>
        </p:blipFill>
        <p:spPr>
          <a:xfrm>
            <a:off x="411480" y="4078224"/>
            <a:ext cx="246888" cy="246888"/>
          </a:xfrm>
          <a:prstGeom prst="rect">
            <a:avLst/>
          </a:prstGeom>
        </p:spPr>
      </p:pic>
      <p:sp>
        <p:nvSpPr>
          <p:cNvPr id="36" name="Text 29"/>
          <p:cNvSpPr/>
          <p:nvPr/>
        </p:nvSpPr>
        <p:spPr>
          <a:xfrm>
            <a:off x="749808" y="4050792"/>
            <a:ext cx="8001000" cy="32004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Early Renewal: Renewing before hitting cap carries the remaining unused balance forward into the new cycle.</a:t>
            </a:r>
            <a:endParaRPr lang="en-US" sz="1000" dirty="0"/>
          </a:p>
        </p:txBody>
      </p:sp>
      <p:sp>
        <p:nvSpPr>
          <p:cNvPr id="37" name="Shape 30"/>
          <p:cNvSpPr/>
          <p:nvPr/>
        </p:nvSpPr>
        <p:spPr>
          <a:xfrm>
            <a:off x="274320" y="4471416"/>
            <a:ext cx="8595360" cy="411480"/>
          </a:xfrm>
          <a:prstGeom prst="rect">
            <a:avLst/>
          </a:prstGeom>
          <a:solidFill>
            <a:srgbClr val="F0F4FF"/>
          </a:solidFill>
          <a:ln w="12700">
            <a:solidFill>
              <a:srgbClr val="D1D9F0"/>
            </a:solidFill>
            <a:prstDash val="solid"/>
          </a:ln>
        </p:spPr>
      </p:sp>
      <p:pic>
        <p:nvPicPr>
          <p:cNvPr id="38" name="Image 5" descr="preencoded.png"/>
          <p:cNvPicPr>
            <a:picLocks noChangeAspect="1"/>
          </p:cNvPicPr>
          <p:nvPr/>
        </p:nvPicPr>
        <p:blipFill>
          <a:blip r:embed="rId6"/>
          <a:stretch>
            <a:fillRect/>
          </a:stretch>
        </p:blipFill>
        <p:spPr>
          <a:xfrm>
            <a:off x="411480" y="4553712"/>
            <a:ext cx="246888" cy="246888"/>
          </a:xfrm>
          <a:prstGeom prst="rect">
            <a:avLst/>
          </a:prstGeom>
        </p:spPr>
      </p:pic>
      <p:sp>
        <p:nvSpPr>
          <p:cNvPr id="39" name="Text 31"/>
          <p:cNvSpPr/>
          <p:nvPr/>
        </p:nvSpPr>
        <p:spPr>
          <a:xfrm>
            <a:off x="749808" y="4526280"/>
            <a:ext cx="8001000" cy="32004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No vesting on renewals — vesting (120%) is awarded only on your first-time join at each rank, not on subsequent renewals.</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2">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109728" cy="960120"/>
          </a:xfrm>
          <a:prstGeom prst="rect">
            <a:avLst/>
          </a:prstGeom>
          <a:solidFill>
            <a:srgbClr val="00C8E0"/>
          </a:solidFill>
          <a:ln w="12700">
            <a:solidFill>
              <a:srgbClr val="00C8E0"/>
            </a:solidFill>
            <a:prstDash val="solid"/>
          </a:ln>
        </p:spPr>
      </p:sp>
      <p:sp>
        <p:nvSpPr>
          <p:cNvPr id="4" name="Text 2"/>
          <p:cNvSpPr/>
          <p:nvPr/>
        </p:nvSpPr>
        <p:spPr>
          <a:xfrm>
            <a:off x="228600" y="73152"/>
            <a:ext cx="7772400" cy="50292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Bonus: </a:t>
            </a:r>
            <a:r>
              <a:rPr lang="en-US" sz="2600" b="1" dirty="0" err="1" smtClean="0">
                <a:solidFill>
                  <a:srgbClr val="FFFFFF"/>
                </a:solidFill>
                <a:latin typeface="Calibri" pitchFamily="34" charset="0"/>
                <a:ea typeface="Calibri" pitchFamily="34" charset="-122"/>
                <a:cs typeface="Calibri" pitchFamily="34" charset="-120"/>
              </a:rPr>
              <a:t>EVR</a:t>
            </a:r>
            <a:r>
              <a:rPr lang="en-US" sz="2600" b="1" dirty="0" smtClean="0">
                <a:solidFill>
                  <a:srgbClr val="FFFFFF"/>
                </a:solidFill>
                <a:latin typeface="Calibri" pitchFamily="34" charset="0"/>
                <a:ea typeface="Calibri" pitchFamily="34" charset="-122"/>
                <a:cs typeface="Calibri" pitchFamily="34" charset="-120"/>
              </a:rPr>
              <a:t> </a:t>
            </a:r>
            <a:r>
              <a:rPr lang="en-US" sz="2600" b="1" dirty="0">
                <a:solidFill>
                  <a:srgbClr val="FFFFFF"/>
                </a:solidFill>
                <a:latin typeface="Calibri" pitchFamily="34" charset="0"/>
                <a:ea typeface="Calibri" pitchFamily="34" charset="-122"/>
                <a:cs typeface="Calibri" pitchFamily="34" charset="-120"/>
              </a:rPr>
              <a:t>Token Vesting (120%)</a:t>
            </a:r>
            <a:endParaRPr lang="en-US" sz="2600" dirty="0"/>
          </a:p>
        </p:txBody>
      </p:sp>
      <p:sp>
        <p:nvSpPr>
          <p:cNvPr id="5" name="Text 3"/>
          <p:cNvSpPr/>
          <p:nvPr/>
        </p:nvSpPr>
        <p:spPr>
          <a:xfrm>
            <a:off x="228600" y="576072"/>
            <a:ext cx="7772400" cy="320040"/>
          </a:xfrm>
          <a:prstGeom prst="rect">
            <a:avLst/>
          </a:prstGeom>
          <a:noFill/>
          <a:ln/>
        </p:spPr>
        <p:txBody>
          <a:bodyPr wrap="square" lIns="0" tIns="0" rIns="0" bIns="0" rtlCol="0" anchor="ctr"/>
          <a:lstStyle/>
          <a:p>
            <a:pPr marL="0" indent="0">
              <a:buNone/>
            </a:pPr>
            <a:r>
              <a:rPr lang="en-US" sz="1200" dirty="0">
                <a:solidFill>
                  <a:srgbClr val="B8F0F8"/>
                </a:solidFill>
                <a:latin typeface="Calibri" pitchFamily="34" charset="0"/>
                <a:ea typeface="Calibri" pitchFamily="34" charset="-122"/>
                <a:cs typeface="Calibri" pitchFamily="34" charset="-120"/>
              </a:rPr>
              <a:t>Token bonus on first join at each rank — a risk buffer, not a return guarantee</a:t>
            </a:r>
            <a:endParaRPr lang="en-US" sz="1200" dirty="0"/>
          </a:p>
        </p:txBody>
      </p:sp>
      <p:sp>
        <p:nvSpPr>
          <p:cNvPr id="6" name="Shape 4"/>
          <p:cNvSpPr/>
          <p:nvPr/>
        </p:nvSpPr>
        <p:spPr>
          <a:xfrm>
            <a:off x="0" y="4864608"/>
            <a:ext cx="9144000" cy="274320"/>
          </a:xfrm>
          <a:prstGeom prst="rect">
            <a:avLst/>
          </a:prstGeom>
          <a:solidFill>
            <a:srgbClr val="141A45"/>
          </a:solidFill>
          <a:ln w="12700">
            <a:solidFill>
              <a:srgbClr val="141A45"/>
            </a:solidFill>
            <a:prstDash val="solid"/>
          </a:ln>
        </p:spPr>
      </p:sp>
      <p:sp>
        <p:nvSpPr>
          <p:cNvPr id="7" name="Text 5"/>
          <p:cNvSpPr/>
          <p:nvPr/>
        </p:nvSpPr>
        <p:spPr>
          <a:xfrm>
            <a:off x="182880" y="4873752"/>
            <a:ext cx="8778240" cy="228600"/>
          </a:xfrm>
          <a:prstGeom prst="rect">
            <a:avLst/>
          </a:prstGeom>
          <a:noFill/>
          <a:ln/>
        </p:spPr>
        <p:txBody>
          <a:bodyPr wrap="square" lIns="0" tIns="0" rIns="0" bIns="0" rtlCol="0" anchor="ctr"/>
          <a:lstStyle/>
          <a:p>
            <a:r>
              <a:rPr lang="en-US" sz="850" dirty="0" err="1">
                <a:solidFill>
                  <a:srgbClr val="94A3B8"/>
                </a:solidFill>
                <a:latin typeface="Calibri" pitchFamily="34" charset="0"/>
                <a:ea typeface="Calibri" pitchFamily="34" charset="-122"/>
                <a:cs typeface="Calibri" pitchFamily="34" charset="-120"/>
              </a:rPr>
              <a:t>EverRise</a:t>
            </a:r>
            <a:r>
              <a:rPr lang="en-US" sz="850" dirty="0">
                <a:solidFill>
                  <a:srgbClr val="94A3B8"/>
                </a:solidFill>
                <a:latin typeface="Calibri" pitchFamily="34" charset="0"/>
                <a:ea typeface="Calibri" pitchFamily="34" charset="-122"/>
                <a:cs typeface="Calibri" pitchFamily="34" charset="-120"/>
              </a:rPr>
              <a:t> </a:t>
            </a:r>
            <a:r>
              <a:rPr lang="en-US" sz="850" dirty="0">
                <a:solidFill>
                  <a:srgbClr val="94A3B8"/>
                </a:solidFill>
                <a:latin typeface="Calibri" pitchFamily="34" charset="0"/>
                <a:ea typeface="Calibri" pitchFamily="34" charset="-122"/>
                <a:cs typeface="Calibri" pitchFamily="34" charset="-120"/>
              </a:rPr>
              <a:t>Network  |  Reward Structure</a:t>
            </a:r>
            <a:endParaRPr lang="en-US" sz="850" dirty="0"/>
          </a:p>
        </p:txBody>
      </p:sp>
      <p:sp>
        <p:nvSpPr>
          <p:cNvPr id="8" name="Shape 6"/>
          <p:cNvSpPr/>
          <p:nvPr/>
        </p:nvSpPr>
        <p:spPr>
          <a:xfrm>
            <a:off x="274320" y="1078992"/>
            <a:ext cx="8595360" cy="804672"/>
          </a:xfrm>
          <a:prstGeom prst="rect">
            <a:avLst/>
          </a:prstGeom>
          <a:solidFill>
            <a:srgbClr val="1E2761"/>
          </a:solidFill>
          <a:ln w="12700">
            <a:solidFill>
              <a:srgbClr val="D1D9F0"/>
            </a:solidFill>
            <a:prstDash val="solid"/>
          </a:ln>
        </p:spPr>
      </p:sp>
      <p:sp>
        <p:nvSpPr>
          <p:cNvPr id="9" name="Shape 7"/>
          <p:cNvSpPr/>
          <p:nvPr/>
        </p:nvSpPr>
        <p:spPr>
          <a:xfrm>
            <a:off x="274320" y="1078992"/>
            <a:ext cx="64008" cy="804672"/>
          </a:xfrm>
          <a:prstGeom prst="rect">
            <a:avLst/>
          </a:prstGeom>
          <a:solidFill>
            <a:srgbClr val="00C8E0"/>
          </a:solidFill>
          <a:ln w="12700">
            <a:solidFill>
              <a:srgbClr val="00C8E0"/>
            </a:solidFill>
            <a:prstDash val="solid"/>
          </a:ln>
        </p:spPr>
      </p:sp>
      <p:sp>
        <p:nvSpPr>
          <p:cNvPr id="10" name="Text 8"/>
          <p:cNvSpPr/>
          <p:nvPr/>
        </p:nvSpPr>
        <p:spPr>
          <a:xfrm>
            <a:off x="502920" y="1133856"/>
            <a:ext cx="8229600" cy="694944"/>
          </a:xfrm>
          <a:prstGeom prst="rect">
            <a:avLst/>
          </a:prstGeom>
          <a:noFill/>
          <a:ln/>
        </p:spPr>
        <p:txBody>
          <a:bodyPr wrap="square" lIns="0" tIns="0" rIns="0" bIns="0" rtlCol="0" anchor="ctr"/>
          <a:lstStyle/>
          <a:p>
            <a:pPr marL="0" indent="0">
              <a:buNone/>
            </a:pPr>
            <a:r>
              <a:rPr lang="en-US" sz="1150" dirty="0">
                <a:solidFill>
                  <a:srgbClr val="FFFFFF"/>
                </a:solidFill>
                <a:latin typeface="Calibri" pitchFamily="34" charset="0"/>
                <a:ea typeface="Calibri" pitchFamily="34" charset="-122"/>
                <a:cs typeface="Calibri" pitchFamily="34" charset="-120"/>
              </a:rPr>
              <a:t>When you join a rank for the first time, you receive </a:t>
            </a:r>
            <a:r>
              <a:rPr lang="en-US" sz="1150" dirty="0" err="1" smtClean="0">
                <a:solidFill>
                  <a:srgbClr val="FFFFFF"/>
                </a:solidFill>
                <a:latin typeface="Calibri" pitchFamily="34" charset="0"/>
                <a:ea typeface="Calibri" pitchFamily="34" charset="-122"/>
                <a:cs typeface="Calibri" pitchFamily="34" charset="-120"/>
              </a:rPr>
              <a:t>EVR</a:t>
            </a:r>
            <a:r>
              <a:rPr lang="en-US" sz="1150" dirty="0" smtClean="0">
                <a:solidFill>
                  <a:srgbClr val="FFFFFF"/>
                </a:solidFill>
                <a:latin typeface="Calibri" pitchFamily="34" charset="0"/>
                <a:ea typeface="Calibri" pitchFamily="34" charset="-122"/>
                <a:cs typeface="Calibri" pitchFamily="34" charset="-120"/>
              </a:rPr>
              <a:t> </a:t>
            </a:r>
            <a:r>
              <a:rPr lang="en-US" sz="1150" dirty="0">
                <a:solidFill>
                  <a:srgbClr val="FFFFFF"/>
                </a:solidFill>
                <a:latin typeface="Calibri" pitchFamily="34" charset="0"/>
                <a:ea typeface="Calibri" pitchFamily="34" charset="-122"/>
                <a:cs typeface="Calibri" pitchFamily="34" charset="-120"/>
              </a:rPr>
              <a:t>tokens worth 120% of the entry fee, calculated at the TWAP price (average of last 100 swaps). Vesting is awarded on first join only — not on renewals.</a:t>
            </a:r>
            <a:endParaRPr lang="en-US" sz="1150" dirty="0"/>
          </a:p>
        </p:txBody>
      </p:sp>
      <p:sp>
        <p:nvSpPr>
          <p:cNvPr id="11" name="Shape 9"/>
          <p:cNvSpPr/>
          <p:nvPr/>
        </p:nvSpPr>
        <p:spPr>
          <a:xfrm>
            <a:off x="274320" y="1993392"/>
            <a:ext cx="1993392" cy="233172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12" name="Shape 10"/>
          <p:cNvSpPr/>
          <p:nvPr/>
        </p:nvSpPr>
        <p:spPr>
          <a:xfrm>
            <a:off x="274320" y="1993392"/>
            <a:ext cx="1993392" cy="411480"/>
          </a:xfrm>
          <a:prstGeom prst="rect">
            <a:avLst/>
          </a:prstGeom>
          <a:solidFill>
            <a:srgbClr val="1E2761"/>
          </a:solidFill>
          <a:ln w="12700">
            <a:solidFill>
              <a:srgbClr val="1E2761"/>
            </a:solidFill>
            <a:prstDash val="solid"/>
          </a:ln>
        </p:spPr>
      </p:sp>
      <p:pic>
        <p:nvPicPr>
          <p:cNvPr id="13" name="Image 0" descr="preencoded.png"/>
          <p:cNvPicPr>
            <a:picLocks noChangeAspect="1"/>
          </p:cNvPicPr>
          <p:nvPr/>
        </p:nvPicPr>
        <p:blipFill>
          <a:blip r:embed="rId3"/>
          <a:stretch>
            <a:fillRect/>
          </a:stretch>
        </p:blipFill>
        <p:spPr>
          <a:xfrm>
            <a:off x="1051560" y="2450592"/>
            <a:ext cx="384048" cy="384048"/>
          </a:xfrm>
          <a:prstGeom prst="rect">
            <a:avLst/>
          </a:prstGeom>
        </p:spPr>
      </p:pic>
      <p:sp>
        <p:nvSpPr>
          <p:cNvPr id="14" name="Text 11"/>
          <p:cNvSpPr/>
          <p:nvPr/>
        </p:nvSpPr>
        <p:spPr>
          <a:xfrm>
            <a:off x="365760" y="2907792"/>
            <a:ext cx="1783080" cy="347472"/>
          </a:xfrm>
          <a:prstGeom prst="rect">
            <a:avLst/>
          </a:prstGeom>
          <a:noFill/>
          <a:ln/>
        </p:spPr>
        <p:txBody>
          <a:bodyPr wrap="square" lIns="0" tIns="0" rIns="0" bIns="0" rtlCol="0" anchor="ctr"/>
          <a:lstStyle/>
          <a:p>
            <a:pPr marL="0" indent="0" algn="ctr">
              <a:buNone/>
            </a:pPr>
            <a:r>
              <a:rPr lang="en-US" sz="1150" b="1" dirty="0">
                <a:solidFill>
                  <a:srgbClr val="1E2761"/>
                </a:solidFill>
                <a:latin typeface="Calibri" pitchFamily="34" charset="0"/>
                <a:ea typeface="Calibri" pitchFamily="34" charset="-122"/>
                <a:cs typeface="Calibri" pitchFamily="34" charset="-120"/>
              </a:rPr>
              <a:t>70-Day Cliff</a:t>
            </a:r>
            <a:endParaRPr lang="en-US" sz="1150" dirty="0"/>
          </a:p>
        </p:txBody>
      </p:sp>
      <p:sp>
        <p:nvSpPr>
          <p:cNvPr id="15" name="Text 12"/>
          <p:cNvSpPr/>
          <p:nvPr/>
        </p:nvSpPr>
        <p:spPr>
          <a:xfrm>
            <a:off x="365760" y="3273552"/>
            <a:ext cx="1783080" cy="960120"/>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Tokens are fully locked for the first 70 days. No tokens can be claimed during this period.</a:t>
            </a:r>
            <a:endParaRPr lang="en-US" sz="950" dirty="0"/>
          </a:p>
        </p:txBody>
      </p:sp>
      <p:sp>
        <p:nvSpPr>
          <p:cNvPr id="16" name="Shape 13"/>
          <p:cNvSpPr/>
          <p:nvPr/>
        </p:nvSpPr>
        <p:spPr>
          <a:xfrm>
            <a:off x="2450592" y="1993392"/>
            <a:ext cx="1993392" cy="233172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17" name="Shape 14"/>
          <p:cNvSpPr/>
          <p:nvPr/>
        </p:nvSpPr>
        <p:spPr>
          <a:xfrm>
            <a:off x="2450592" y="1993392"/>
            <a:ext cx="1993392" cy="411480"/>
          </a:xfrm>
          <a:prstGeom prst="rect">
            <a:avLst/>
          </a:prstGeom>
          <a:solidFill>
            <a:srgbClr val="8B5CF6"/>
          </a:solidFill>
          <a:ln w="12700">
            <a:solidFill>
              <a:srgbClr val="8B5CF6"/>
            </a:solidFill>
            <a:prstDash val="solid"/>
          </a:ln>
        </p:spPr>
      </p:sp>
      <p:pic>
        <p:nvPicPr>
          <p:cNvPr id="18" name="Image 1" descr="preencoded.png"/>
          <p:cNvPicPr>
            <a:picLocks noChangeAspect="1"/>
          </p:cNvPicPr>
          <p:nvPr/>
        </p:nvPicPr>
        <p:blipFill>
          <a:blip r:embed="rId4"/>
          <a:stretch>
            <a:fillRect/>
          </a:stretch>
        </p:blipFill>
        <p:spPr>
          <a:xfrm>
            <a:off x="3227832" y="2450592"/>
            <a:ext cx="384048" cy="384048"/>
          </a:xfrm>
          <a:prstGeom prst="rect">
            <a:avLst/>
          </a:prstGeom>
        </p:spPr>
      </p:pic>
      <p:sp>
        <p:nvSpPr>
          <p:cNvPr id="19" name="Text 15"/>
          <p:cNvSpPr/>
          <p:nvPr/>
        </p:nvSpPr>
        <p:spPr>
          <a:xfrm>
            <a:off x="2542032" y="2907792"/>
            <a:ext cx="1783080" cy="347472"/>
          </a:xfrm>
          <a:prstGeom prst="rect">
            <a:avLst/>
          </a:prstGeom>
          <a:noFill/>
          <a:ln/>
        </p:spPr>
        <p:txBody>
          <a:bodyPr wrap="square" lIns="0" tIns="0" rIns="0" bIns="0" rtlCol="0" anchor="ctr"/>
          <a:lstStyle/>
          <a:p>
            <a:pPr marL="0" indent="0" algn="ctr">
              <a:buNone/>
            </a:pPr>
            <a:r>
              <a:rPr lang="en-US" sz="1150" b="1" dirty="0">
                <a:solidFill>
                  <a:srgbClr val="1E2761"/>
                </a:solidFill>
                <a:latin typeface="Calibri" pitchFamily="34" charset="0"/>
                <a:ea typeface="Calibri" pitchFamily="34" charset="-122"/>
                <a:cs typeface="Calibri" pitchFamily="34" charset="-120"/>
              </a:rPr>
              <a:t>5% Per Month</a:t>
            </a:r>
            <a:endParaRPr lang="en-US" sz="1150" dirty="0"/>
          </a:p>
        </p:txBody>
      </p:sp>
      <p:sp>
        <p:nvSpPr>
          <p:cNvPr id="20" name="Text 16"/>
          <p:cNvSpPr/>
          <p:nvPr/>
        </p:nvSpPr>
        <p:spPr>
          <a:xfrm>
            <a:off x="2542032" y="3273552"/>
            <a:ext cx="1783080" cy="960120"/>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Starting from Day 100, 5% of your total vesting unlocks every 30 days across 20 unlock events.</a:t>
            </a:r>
            <a:endParaRPr lang="en-US" sz="950" dirty="0"/>
          </a:p>
        </p:txBody>
      </p:sp>
      <p:sp>
        <p:nvSpPr>
          <p:cNvPr id="21" name="Shape 17"/>
          <p:cNvSpPr/>
          <p:nvPr/>
        </p:nvSpPr>
        <p:spPr>
          <a:xfrm>
            <a:off x="4626864" y="1993392"/>
            <a:ext cx="1993392" cy="233172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2" name="Shape 18"/>
          <p:cNvSpPr/>
          <p:nvPr/>
        </p:nvSpPr>
        <p:spPr>
          <a:xfrm>
            <a:off x="4626864" y="1993392"/>
            <a:ext cx="1993392" cy="411480"/>
          </a:xfrm>
          <a:prstGeom prst="rect">
            <a:avLst/>
          </a:prstGeom>
          <a:solidFill>
            <a:srgbClr val="2A7A8C"/>
          </a:solidFill>
          <a:ln w="12700">
            <a:solidFill>
              <a:srgbClr val="2A7A8C"/>
            </a:solidFill>
            <a:prstDash val="solid"/>
          </a:ln>
        </p:spPr>
      </p:sp>
      <p:pic>
        <p:nvPicPr>
          <p:cNvPr id="23" name="Image 2" descr="preencoded.png"/>
          <p:cNvPicPr>
            <a:picLocks noChangeAspect="1"/>
          </p:cNvPicPr>
          <p:nvPr/>
        </p:nvPicPr>
        <p:blipFill>
          <a:blip r:embed="rId5"/>
          <a:stretch>
            <a:fillRect/>
          </a:stretch>
        </p:blipFill>
        <p:spPr>
          <a:xfrm>
            <a:off x="5404104" y="2450592"/>
            <a:ext cx="384048" cy="384048"/>
          </a:xfrm>
          <a:prstGeom prst="rect">
            <a:avLst/>
          </a:prstGeom>
        </p:spPr>
      </p:pic>
      <p:sp>
        <p:nvSpPr>
          <p:cNvPr id="24" name="Text 19"/>
          <p:cNvSpPr/>
          <p:nvPr/>
        </p:nvSpPr>
        <p:spPr>
          <a:xfrm>
            <a:off x="4718304" y="2907792"/>
            <a:ext cx="1783080" cy="347472"/>
          </a:xfrm>
          <a:prstGeom prst="rect">
            <a:avLst/>
          </a:prstGeom>
          <a:noFill/>
          <a:ln/>
        </p:spPr>
        <p:txBody>
          <a:bodyPr wrap="square" lIns="0" tIns="0" rIns="0" bIns="0" rtlCol="0" anchor="ctr"/>
          <a:lstStyle/>
          <a:p>
            <a:pPr marL="0" indent="0" algn="ctr">
              <a:buNone/>
            </a:pPr>
            <a:r>
              <a:rPr lang="en-US" sz="1150" b="1" dirty="0">
                <a:solidFill>
                  <a:srgbClr val="1E2761"/>
                </a:solidFill>
                <a:latin typeface="Calibri" pitchFamily="34" charset="0"/>
                <a:ea typeface="Calibri" pitchFamily="34" charset="-122"/>
                <a:cs typeface="Calibri" pitchFamily="34" charset="-120"/>
              </a:rPr>
              <a:t>670-Day Total</a:t>
            </a:r>
            <a:endParaRPr lang="en-US" sz="1150" dirty="0"/>
          </a:p>
        </p:txBody>
      </p:sp>
      <p:sp>
        <p:nvSpPr>
          <p:cNvPr id="25" name="Text 20"/>
          <p:cNvSpPr/>
          <p:nvPr/>
        </p:nvSpPr>
        <p:spPr>
          <a:xfrm>
            <a:off x="4718304" y="3273552"/>
            <a:ext cx="1783080" cy="960120"/>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Complete vesting takes approximately 22 months. Claim any unlocked amount at any time after the cliff.</a:t>
            </a:r>
            <a:endParaRPr lang="en-US" sz="950" dirty="0"/>
          </a:p>
        </p:txBody>
      </p:sp>
      <p:sp>
        <p:nvSpPr>
          <p:cNvPr id="26" name="Shape 21"/>
          <p:cNvSpPr/>
          <p:nvPr/>
        </p:nvSpPr>
        <p:spPr>
          <a:xfrm>
            <a:off x="6803136" y="1993392"/>
            <a:ext cx="1993392" cy="233172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7" name="Shape 22"/>
          <p:cNvSpPr/>
          <p:nvPr/>
        </p:nvSpPr>
        <p:spPr>
          <a:xfrm>
            <a:off x="6803136" y="1993392"/>
            <a:ext cx="1993392" cy="411480"/>
          </a:xfrm>
          <a:prstGeom prst="rect">
            <a:avLst/>
          </a:prstGeom>
          <a:solidFill>
            <a:srgbClr val="F59F00"/>
          </a:solidFill>
          <a:ln w="12700">
            <a:solidFill>
              <a:srgbClr val="F59F00"/>
            </a:solidFill>
            <a:prstDash val="solid"/>
          </a:ln>
        </p:spPr>
      </p:sp>
      <p:pic>
        <p:nvPicPr>
          <p:cNvPr id="28" name="Image 3" descr="preencoded.png"/>
          <p:cNvPicPr>
            <a:picLocks noChangeAspect="1"/>
          </p:cNvPicPr>
          <p:nvPr/>
        </p:nvPicPr>
        <p:blipFill>
          <a:blip r:embed="rId6"/>
          <a:stretch>
            <a:fillRect/>
          </a:stretch>
        </p:blipFill>
        <p:spPr>
          <a:xfrm>
            <a:off x="7580376" y="2450592"/>
            <a:ext cx="384048" cy="384048"/>
          </a:xfrm>
          <a:prstGeom prst="rect">
            <a:avLst/>
          </a:prstGeom>
        </p:spPr>
      </p:pic>
      <p:sp>
        <p:nvSpPr>
          <p:cNvPr id="29" name="Text 23"/>
          <p:cNvSpPr/>
          <p:nvPr/>
        </p:nvSpPr>
        <p:spPr>
          <a:xfrm>
            <a:off x="6894576" y="2907792"/>
            <a:ext cx="1783080" cy="347472"/>
          </a:xfrm>
          <a:prstGeom prst="rect">
            <a:avLst/>
          </a:prstGeom>
          <a:noFill/>
          <a:ln/>
        </p:spPr>
        <p:txBody>
          <a:bodyPr wrap="square" lIns="0" tIns="0" rIns="0" bIns="0" rtlCol="0" anchor="ctr"/>
          <a:lstStyle/>
          <a:p>
            <a:pPr marL="0" indent="0" algn="ctr">
              <a:buNone/>
            </a:pPr>
            <a:r>
              <a:rPr lang="en-US" sz="1150" b="1" dirty="0">
                <a:solidFill>
                  <a:srgbClr val="1E2761"/>
                </a:solidFill>
                <a:latin typeface="Calibri" pitchFamily="34" charset="0"/>
                <a:ea typeface="Calibri" pitchFamily="34" charset="-122"/>
                <a:cs typeface="Calibri" pitchFamily="34" charset="-120"/>
              </a:rPr>
              <a:t>TWAP Protection</a:t>
            </a:r>
            <a:endParaRPr lang="en-US" sz="1150" dirty="0"/>
          </a:p>
        </p:txBody>
      </p:sp>
      <p:sp>
        <p:nvSpPr>
          <p:cNvPr id="30" name="Text 24"/>
          <p:cNvSpPr/>
          <p:nvPr/>
        </p:nvSpPr>
        <p:spPr>
          <a:xfrm>
            <a:off x="6894576" y="3273552"/>
            <a:ext cx="1783080" cy="960120"/>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Token amount uses the average of last 100 swaps — not spot price. Guards against price manipulation.</a:t>
            </a:r>
            <a:endParaRPr lang="en-US" sz="950" dirty="0"/>
          </a:p>
        </p:txBody>
      </p:sp>
      <p:sp>
        <p:nvSpPr>
          <p:cNvPr id="31" name="Shape 25"/>
          <p:cNvSpPr/>
          <p:nvPr/>
        </p:nvSpPr>
        <p:spPr>
          <a:xfrm>
            <a:off x="274320" y="4434840"/>
            <a:ext cx="8595360" cy="411480"/>
          </a:xfrm>
          <a:prstGeom prst="rect">
            <a:avLst/>
          </a:prstGeom>
          <a:solidFill>
            <a:srgbClr val="FFF3CD"/>
          </a:solidFill>
          <a:ln w="12700">
            <a:solidFill>
              <a:srgbClr val="FDE68A"/>
            </a:solidFill>
            <a:prstDash val="solid"/>
          </a:ln>
        </p:spPr>
      </p:sp>
      <p:sp>
        <p:nvSpPr>
          <p:cNvPr id="32" name="Text 26"/>
          <p:cNvSpPr/>
          <p:nvPr/>
        </p:nvSpPr>
        <p:spPr>
          <a:xfrm>
            <a:off x="457200" y="4480560"/>
            <a:ext cx="8321040" cy="320040"/>
          </a:xfrm>
          <a:prstGeom prst="rect">
            <a:avLst/>
          </a:prstGeom>
          <a:noFill/>
          <a:ln/>
        </p:spPr>
        <p:txBody>
          <a:bodyPr wrap="square" lIns="0" tIns="0" rIns="0" bIns="0" rtlCol="0" anchor="ctr"/>
          <a:lstStyle/>
          <a:p>
            <a:pPr marL="0" indent="0">
              <a:buNone/>
            </a:pPr>
            <a:r>
              <a:rPr lang="en-US" sz="950" i="1" dirty="0">
                <a:solidFill>
                  <a:srgbClr val="334155"/>
                </a:solidFill>
                <a:latin typeface="Calibri" pitchFamily="34" charset="0"/>
                <a:ea typeface="Calibri" pitchFamily="34" charset="-122"/>
                <a:cs typeface="Calibri" pitchFamily="34" charset="-120"/>
              </a:rPr>
              <a:t>⚠  Vesting is not a guaranteed return in dollar terms. The 120% value is calculated in </a:t>
            </a:r>
            <a:r>
              <a:rPr lang="en-US" sz="950" i="1" dirty="0" err="1" smtClean="0">
                <a:solidFill>
                  <a:srgbClr val="334155"/>
                </a:solidFill>
                <a:latin typeface="Calibri" pitchFamily="34" charset="0"/>
                <a:ea typeface="Calibri" pitchFamily="34" charset="-122"/>
                <a:cs typeface="Calibri" pitchFamily="34" charset="-120"/>
              </a:rPr>
              <a:t>EVR</a:t>
            </a:r>
            <a:r>
              <a:rPr lang="en-US" sz="950" i="1" dirty="0" smtClean="0">
                <a:solidFill>
                  <a:srgbClr val="334155"/>
                </a:solidFill>
                <a:latin typeface="Calibri" pitchFamily="34" charset="0"/>
                <a:ea typeface="Calibri" pitchFamily="34" charset="-122"/>
                <a:cs typeface="Calibri" pitchFamily="34" charset="-120"/>
              </a:rPr>
              <a:t> </a:t>
            </a:r>
            <a:r>
              <a:rPr lang="en-US" sz="950" i="1" dirty="0">
                <a:solidFill>
                  <a:srgbClr val="334155"/>
                </a:solidFill>
                <a:latin typeface="Calibri" pitchFamily="34" charset="0"/>
                <a:ea typeface="Calibri" pitchFamily="34" charset="-122"/>
                <a:cs typeface="Calibri" pitchFamily="34" charset="-120"/>
              </a:rPr>
              <a:t>tokens at join time. If </a:t>
            </a:r>
            <a:r>
              <a:rPr lang="en-US" sz="950" i="1" dirty="0" err="1" smtClean="0">
                <a:solidFill>
                  <a:srgbClr val="334155"/>
                </a:solidFill>
                <a:latin typeface="Calibri" pitchFamily="34" charset="0"/>
                <a:ea typeface="Calibri" pitchFamily="34" charset="-122"/>
                <a:cs typeface="Calibri" pitchFamily="34" charset="-120"/>
              </a:rPr>
              <a:t>EVR</a:t>
            </a:r>
            <a:r>
              <a:rPr lang="en-US" sz="950" i="1" dirty="0" smtClean="0">
                <a:solidFill>
                  <a:srgbClr val="334155"/>
                </a:solidFill>
                <a:latin typeface="Calibri" pitchFamily="34" charset="0"/>
                <a:ea typeface="Calibri" pitchFamily="34" charset="-122"/>
                <a:cs typeface="Calibri" pitchFamily="34" charset="-120"/>
              </a:rPr>
              <a:t> </a:t>
            </a:r>
            <a:r>
              <a:rPr lang="en-US" sz="950" i="1" dirty="0">
                <a:solidFill>
                  <a:srgbClr val="334155"/>
                </a:solidFill>
                <a:latin typeface="Calibri" pitchFamily="34" charset="0"/>
                <a:ea typeface="Calibri" pitchFamily="34" charset="-122"/>
                <a:cs typeface="Calibri" pitchFamily="34" charset="-120"/>
              </a:rPr>
              <a:t>price falls significantly, the dollar value of your vesting may be less than 120% of your entry fee.</a:t>
            </a:r>
            <a:endParaRPr lang="en-US" sz="9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3">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109728" cy="960120"/>
          </a:xfrm>
          <a:prstGeom prst="rect">
            <a:avLst/>
          </a:prstGeom>
          <a:solidFill>
            <a:srgbClr val="00C8E0"/>
          </a:solidFill>
          <a:ln w="12700">
            <a:solidFill>
              <a:srgbClr val="00C8E0"/>
            </a:solidFill>
            <a:prstDash val="solid"/>
          </a:ln>
        </p:spPr>
      </p:sp>
      <p:sp>
        <p:nvSpPr>
          <p:cNvPr id="4" name="Text 2"/>
          <p:cNvSpPr/>
          <p:nvPr/>
        </p:nvSpPr>
        <p:spPr>
          <a:xfrm>
            <a:off x="228600" y="73152"/>
            <a:ext cx="7772400" cy="50292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10  Membership Transfer</a:t>
            </a:r>
            <a:endParaRPr lang="en-US" sz="2600" dirty="0"/>
          </a:p>
        </p:txBody>
      </p:sp>
      <p:sp>
        <p:nvSpPr>
          <p:cNvPr id="5" name="Text 3"/>
          <p:cNvSpPr/>
          <p:nvPr/>
        </p:nvSpPr>
        <p:spPr>
          <a:xfrm>
            <a:off x="228600" y="576072"/>
            <a:ext cx="7772400" cy="320040"/>
          </a:xfrm>
          <a:prstGeom prst="rect">
            <a:avLst/>
          </a:prstGeom>
          <a:noFill/>
          <a:ln/>
        </p:spPr>
        <p:txBody>
          <a:bodyPr wrap="square" lIns="0" tIns="0" rIns="0" bIns="0" rtlCol="0" anchor="ctr"/>
          <a:lstStyle/>
          <a:p>
            <a:pPr marL="0" indent="0">
              <a:buNone/>
            </a:pPr>
            <a:r>
              <a:rPr lang="en-US" sz="1200" dirty="0">
                <a:solidFill>
                  <a:srgbClr val="B8F0F8"/>
                </a:solidFill>
                <a:latin typeface="Calibri" pitchFamily="34" charset="0"/>
                <a:ea typeface="Calibri" pitchFamily="34" charset="-122"/>
                <a:cs typeface="Calibri" pitchFamily="34" charset="-120"/>
              </a:rPr>
              <a:t>Move your entire account to a new wallet — secure, permissionless, </a:t>
            </a:r>
            <a:r>
              <a:rPr lang="en-US" sz="1200" dirty="0">
                <a:solidFill>
                  <a:srgbClr val="B8F0F8"/>
                </a:solidFill>
                <a:latin typeface="Calibri" pitchFamily="34" charset="0"/>
                <a:ea typeface="Calibri" pitchFamily="34" charset="-122"/>
                <a:cs typeface="Calibri" pitchFamily="34" charset="-120"/>
              </a:rPr>
              <a:t>7</a:t>
            </a:r>
            <a:r>
              <a:rPr lang="en-US" sz="1200" dirty="0" smtClean="0">
                <a:solidFill>
                  <a:srgbClr val="B8F0F8"/>
                </a:solidFill>
                <a:latin typeface="Calibri" pitchFamily="34" charset="0"/>
                <a:ea typeface="Calibri" pitchFamily="34" charset="-122"/>
                <a:cs typeface="Calibri" pitchFamily="34" charset="-120"/>
              </a:rPr>
              <a:t>-day </a:t>
            </a:r>
            <a:r>
              <a:rPr lang="en-US" sz="1200" dirty="0">
                <a:solidFill>
                  <a:srgbClr val="B8F0F8"/>
                </a:solidFill>
                <a:latin typeface="Calibri" pitchFamily="34" charset="0"/>
                <a:ea typeface="Calibri" pitchFamily="34" charset="-122"/>
                <a:cs typeface="Calibri" pitchFamily="34" charset="-120"/>
              </a:rPr>
              <a:t>cooldown</a:t>
            </a:r>
            <a:endParaRPr lang="en-US" sz="1200" dirty="0"/>
          </a:p>
        </p:txBody>
      </p:sp>
      <p:sp>
        <p:nvSpPr>
          <p:cNvPr id="6" name="Shape 4"/>
          <p:cNvSpPr/>
          <p:nvPr/>
        </p:nvSpPr>
        <p:spPr>
          <a:xfrm>
            <a:off x="0" y="4864608"/>
            <a:ext cx="9144000" cy="274320"/>
          </a:xfrm>
          <a:prstGeom prst="rect">
            <a:avLst/>
          </a:prstGeom>
          <a:solidFill>
            <a:srgbClr val="141A45"/>
          </a:solidFill>
          <a:ln w="12700">
            <a:solidFill>
              <a:srgbClr val="141A45"/>
            </a:solidFill>
            <a:prstDash val="solid"/>
          </a:ln>
        </p:spPr>
      </p:sp>
      <p:sp>
        <p:nvSpPr>
          <p:cNvPr id="7" name="Text 5"/>
          <p:cNvSpPr/>
          <p:nvPr/>
        </p:nvSpPr>
        <p:spPr>
          <a:xfrm>
            <a:off x="182880" y="4873752"/>
            <a:ext cx="8778240" cy="228600"/>
          </a:xfrm>
          <a:prstGeom prst="rect">
            <a:avLst/>
          </a:prstGeom>
          <a:noFill/>
          <a:ln/>
        </p:spPr>
        <p:txBody>
          <a:bodyPr wrap="square" lIns="0" tIns="0" rIns="0" bIns="0" rtlCol="0" anchor="ctr"/>
          <a:lstStyle/>
          <a:p>
            <a:r>
              <a:rPr lang="en-US" sz="850" dirty="0" err="1">
                <a:solidFill>
                  <a:srgbClr val="94A3B8"/>
                </a:solidFill>
                <a:latin typeface="Calibri" pitchFamily="34" charset="0"/>
                <a:ea typeface="Calibri" pitchFamily="34" charset="-122"/>
                <a:cs typeface="Calibri" pitchFamily="34" charset="-120"/>
              </a:rPr>
              <a:t>EverRise</a:t>
            </a:r>
            <a:r>
              <a:rPr lang="en-US" sz="850" dirty="0">
                <a:solidFill>
                  <a:srgbClr val="94A3B8"/>
                </a:solidFill>
                <a:latin typeface="Calibri" pitchFamily="34" charset="0"/>
                <a:ea typeface="Calibri" pitchFamily="34" charset="-122"/>
                <a:cs typeface="Calibri" pitchFamily="34" charset="-120"/>
              </a:rPr>
              <a:t> </a:t>
            </a:r>
            <a:r>
              <a:rPr lang="en-US" sz="850" dirty="0">
                <a:solidFill>
                  <a:srgbClr val="94A3B8"/>
                </a:solidFill>
                <a:latin typeface="Calibri" pitchFamily="34" charset="0"/>
                <a:ea typeface="Calibri" pitchFamily="34" charset="-122"/>
                <a:cs typeface="Calibri" pitchFamily="34" charset="-120"/>
              </a:rPr>
              <a:t>Network  |  Reward Structure</a:t>
            </a:r>
            <a:endParaRPr lang="en-US" sz="850" dirty="0"/>
          </a:p>
        </p:txBody>
      </p:sp>
      <p:sp>
        <p:nvSpPr>
          <p:cNvPr id="8" name="Shape 6"/>
          <p:cNvSpPr/>
          <p:nvPr/>
        </p:nvSpPr>
        <p:spPr>
          <a:xfrm>
            <a:off x="274320" y="1078992"/>
            <a:ext cx="6217920" cy="77724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9" name="Shape 7"/>
          <p:cNvSpPr/>
          <p:nvPr/>
        </p:nvSpPr>
        <p:spPr>
          <a:xfrm>
            <a:off x="274320" y="1078992"/>
            <a:ext cx="502920" cy="777240"/>
          </a:xfrm>
          <a:prstGeom prst="rect">
            <a:avLst/>
          </a:prstGeom>
          <a:solidFill>
            <a:srgbClr val="00C8E0"/>
          </a:solidFill>
          <a:ln w="12700">
            <a:solidFill>
              <a:srgbClr val="00C8E0"/>
            </a:solidFill>
            <a:prstDash val="solid"/>
          </a:ln>
        </p:spPr>
      </p:sp>
      <p:sp>
        <p:nvSpPr>
          <p:cNvPr id="10" name="Text 8"/>
          <p:cNvSpPr/>
          <p:nvPr/>
        </p:nvSpPr>
        <p:spPr>
          <a:xfrm>
            <a:off x="274320" y="1078992"/>
            <a:ext cx="502920" cy="777240"/>
          </a:xfrm>
          <a:prstGeom prst="rect">
            <a:avLst/>
          </a:prstGeom>
          <a:noFill/>
          <a:ln/>
        </p:spPr>
        <p:txBody>
          <a:bodyPr wrap="square" lIns="0" tIns="0" rIns="0" bIns="0" rtlCol="0" anchor="ctr"/>
          <a:lstStyle/>
          <a:p>
            <a:pPr marL="0" indent="0" algn="ctr">
              <a:buNone/>
            </a:pPr>
            <a:r>
              <a:rPr lang="en-US" sz="1800" b="1" dirty="0">
                <a:solidFill>
                  <a:srgbClr val="1E2761"/>
                </a:solidFill>
                <a:latin typeface="Calibri" pitchFamily="34" charset="0"/>
                <a:ea typeface="Calibri" pitchFamily="34" charset="-122"/>
                <a:cs typeface="Calibri" pitchFamily="34" charset="-120"/>
              </a:rPr>
              <a:t>1</a:t>
            </a:r>
            <a:endParaRPr lang="en-US" sz="1800" dirty="0"/>
          </a:p>
        </p:txBody>
      </p:sp>
      <p:sp>
        <p:nvSpPr>
          <p:cNvPr id="11" name="Text 9"/>
          <p:cNvSpPr/>
          <p:nvPr/>
        </p:nvSpPr>
        <p:spPr>
          <a:xfrm>
            <a:off x="896112" y="1152144"/>
            <a:ext cx="5440680" cy="292608"/>
          </a:xfrm>
          <a:prstGeom prst="rect">
            <a:avLst/>
          </a:prstGeom>
          <a:noFill/>
          <a:ln/>
        </p:spPr>
        <p:txBody>
          <a:bodyPr wrap="square" lIns="0" tIns="0" rIns="0" bIns="0" rtlCol="0" anchor="ctr"/>
          <a:lstStyle/>
          <a:p>
            <a:pPr marL="0" indent="0">
              <a:buNone/>
            </a:pPr>
            <a:r>
              <a:rPr lang="en-US" sz="1200" b="1" dirty="0">
                <a:solidFill>
                  <a:srgbClr val="1E2761"/>
                </a:solidFill>
                <a:latin typeface="Calibri" pitchFamily="34" charset="0"/>
                <a:ea typeface="Calibri" pitchFamily="34" charset="-122"/>
                <a:cs typeface="Calibri" pitchFamily="34" charset="-120"/>
              </a:rPr>
              <a:t>Request Transfer</a:t>
            </a:r>
            <a:endParaRPr lang="en-US" sz="1200" dirty="0"/>
          </a:p>
        </p:txBody>
      </p:sp>
      <p:sp>
        <p:nvSpPr>
          <p:cNvPr id="12" name="Text 10"/>
          <p:cNvSpPr/>
          <p:nvPr/>
        </p:nvSpPr>
        <p:spPr>
          <a:xfrm>
            <a:off x="896112" y="1463040"/>
            <a:ext cx="5440680" cy="32004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Call reqXfer() from your current wallet. A </a:t>
            </a:r>
            <a:r>
              <a:rPr lang="en-US" sz="1000" dirty="0">
                <a:solidFill>
                  <a:srgbClr val="334155"/>
                </a:solidFill>
                <a:latin typeface="Calibri" pitchFamily="34" charset="0"/>
                <a:ea typeface="Calibri" pitchFamily="34" charset="-122"/>
                <a:cs typeface="Calibri" pitchFamily="34" charset="-120"/>
              </a:rPr>
              <a:t>7</a:t>
            </a:r>
            <a:r>
              <a:rPr lang="en-US" sz="1000" dirty="0" smtClean="0">
                <a:solidFill>
                  <a:srgbClr val="334155"/>
                </a:solidFill>
                <a:latin typeface="Calibri" pitchFamily="34" charset="0"/>
                <a:ea typeface="Calibri" pitchFamily="34" charset="-122"/>
                <a:cs typeface="Calibri" pitchFamily="34" charset="-120"/>
              </a:rPr>
              <a:t>-day </a:t>
            </a:r>
            <a:r>
              <a:rPr lang="en-US" sz="1000" dirty="0">
                <a:solidFill>
                  <a:srgbClr val="334155"/>
                </a:solidFill>
                <a:latin typeface="Calibri" pitchFamily="34" charset="0"/>
                <a:ea typeface="Calibri" pitchFamily="34" charset="-122"/>
                <a:cs typeface="Calibri" pitchFamily="34" charset="-120"/>
              </a:rPr>
              <a:t>waiting period begins. You can cancel at any time during this window.</a:t>
            </a:r>
            <a:endParaRPr lang="en-US" sz="1000" dirty="0"/>
          </a:p>
        </p:txBody>
      </p:sp>
      <p:sp>
        <p:nvSpPr>
          <p:cNvPr id="13" name="Shape 11"/>
          <p:cNvSpPr/>
          <p:nvPr/>
        </p:nvSpPr>
        <p:spPr>
          <a:xfrm>
            <a:off x="274320" y="1947672"/>
            <a:ext cx="6217920" cy="77724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14" name="Shape 12"/>
          <p:cNvSpPr/>
          <p:nvPr/>
        </p:nvSpPr>
        <p:spPr>
          <a:xfrm>
            <a:off x="274320" y="1947672"/>
            <a:ext cx="502920" cy="777240"/>
          </a:xfrm>
          <a:prstGeom prst="rect">
            <a:avLst/>
          </a:prstGeom>
          <a:solidFill>
            <a:srgbClr val="8B5CF6"/>
          </a:solidFill>
          <a:ln w="12700">
            <a:solidFill>
              <a:srgbClr val="8B5CF6"/>
            </a:solidFill>
            <a:prstDash val="solid"/>
          </a:ln>
        </p:spPr>
      </p:sp>
      <p:sp>
        <p:nvSpPr>
          <p:cNvPr id="15" name="Text 13"/>
          <p:cNvSpPr/>
          <p:nvPr/>
        </p:nvSpPr>
        <p:spPr>
          <a:xfrm>
            <a:off x="274320" y="1947672"/>
            <a:ext cx="502920" cy="777240"/>
          </a:xfrm>
          <a:prstGeom prst="rect">
            <a:avLst/>
          </a:prstGeom>
          <a:noFill/>
          <a:ln/>
        </p:spPr>
        <p:txBody>
          <a:bodyPr wrap="square" lIns="0" tIns="0" rIns="0" bIns="0" rtlCol="0" anchor="ctr"/>
          <a:lstStyle/>
          <a:p>
            <a:pPr marL="0" indent="0" algn="ctr">
              <a:buNone/>
            </a:pPr>
            <a:r>
              <a:rPr lang="en-US" sz="1800" b="1" dirty="0">
                <a:solidFill>
                  <a:srgbClr val="1E2761"/>
                </a:solidFill>
                <a:latin typeface="Calibri" pitchFamily="34" charset="0"/>
                <a:ea typeface="Calibri" pitchFamily="34" charset="-122"/>
                <a:cs typeface="Calibri" pitchFamily="34" charset="-120"/>
              </a:rPr>
              <a:t>2</a:t>
            </a:r>
            <a:endParaRPr lang="en-US" sz="1800" dirty="0"/>
          </a:p>
        </p:txBody>
      </p:sp>
      <p:sp>
        <p:nvSpPr>
          <p:cNvPr id="16" name="Text 14"/>
          <p:cNvSpPr/>
          <p:nvPr/>
        </p:nvSpPr>
        <p:spPr>
          <a:xfrm>
            <a:off x="896112" y="2020824"/>
            <a:ext cx="5440680" cy="292608"/>
          </a:xfrm>
          <a:prstGeom prst="rect">
            <a:avLst/>
          </a:prstGeom>
          <a:noFill/>
          <a:ln/>
        </p:spPr>
        <p:txBody>
          <a:bodyPr wrap="square" lIns="0" tIns="0" rIns="0" bIns="0" rtlCol="0" anchor="ctr"/>
          <a:lstStyle/>
          <a:p>
            <a:pPr marL="0" indent="0">
              <a:buNone/>
            </a:pPr>
            <a:r>
              <a:rPr lang="en-US" sz="1200" b="1" dirty="0">
                <a:solidFill>
                  <a:srgbClr val="1E2761"/>
                </a:solidFill>
                <a:latin typeface="Calibri" pitchFamily="34" charset="0"/>
                <a:ea typeface="Calibri" pitchFamily="34" charset="-122"/>
                <a:cs typeface="Calibri" pitchFamily="34" charset="-120"/>
              </a:rPr>
              <a:t>7</a:t>
            </a:r>
            <a:r>
              <a:rPr lang="en-US" sz="1200" b="1" dirty="0" smtClean="0">
                <a:solidFill>
                  <a:srgbClr val="1E2761"/>
                </a:solidFill>
                <a:latin typeface="Calibri" pitchFamily="34" charset="0"/>
                <a:ea typeface="Calibri" pitchFamily="34" charset="-122"/>
                <a:cs typeface="Calibri" pitchFamily="34" charset="-120"/>
              </a:rPr>
              <a:t>-Day </a:t>
            </a:r>
            <a:r>
              <a:rPr lang="en-US" sz="1200" b="1" dirty="0">
                <a:solidFill>
                  <a:srgbClr val="1E2761"/>
                </a:solidFill>
                <a:latin typeface="Calibri" pitchFamily="34" charset="0"/>
                <a:ea typeface="Calibri" pitchFamily="34" charset="-122"/>
                <a:cs typeface="Calibri" pitchFamily="34" charset="-120"/>
              </a:rPr>
              <a:t>Cooldown</a:t>
            </a:r>
            <a:endParaRPr lang="en-US" sz="1200" dirty="0"/>
          </a:p>
        </p:txBody>
      </p:sp>
      <p:sp>
        <p:nvSpPr>
          <p:cNvPr id="17" name="Text 15"/>
          <p:cNvSpPr/>
          <p:nvPr/>
        </p:nvSpPr>
        <p:spPr>
          <a:xfrm>
            <a:off x="896112" y="2331720"/>
            <a:ext cx="5440680" cy="32004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Mandatory waiting period protects against unauthorized transfers. Account remains fully active and earning during this time.</a:t>
            </a:r>
            <a:endParaRPr lang="en-US" sz="1000" dirty="0"/>
          </a:p>
        </p:txBody>
      </p:sp>
      <p:sp>
        <p:nvSpPr>
          <p:cNvPr id="18" name="Shape 16"/>
          <p:cNvSpPr/>
          <p:nvPr/>
        </p:nvSpPr>
        <p:spPr>
          <a:xfrm>
            <a:off x="274320" y="2816352"/>
            <a:ext cx="6217920" cy="77724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19" name="Shape 17"/>
          <p:cNvSpPr/>
          <p:nvPr/>
        </p:nvSpPr>
        <p:spPr>
          <a:xfrm>
            <a:off x="274320" y="2816352"/>
            <a:ext cx="502920" cy="777240"/>
          </a:xfrm>
          <a:prstGeom prst="rect">
            <a:avLst/>
          </a:prstGeom>
          <a:solidFill>
            <a:srgbClr val="F59F00"/>
          </a:solidFill>
          <a:ln w="12700">
            <a:solidFill>
              <a:srgbClr val="F59F00"/>
            </a:solidFill>
            <a:prstDash val="solid"/>
          </a:ln>
        </p:spPr>
      </p:sp>
      <p:sp>
        <p:nvSpPr>
          <p:cNvPr id="20" name="Text 18"/>
          <p:cNvSpPr/>
          <p:nvPr/>
        </p:nvSpPr>
        <p:spPr>
          <a:xfrm>
            <a:off x="274320" y="2816352"/>
            <a:ext cx="502920" cy="777240"/>
          </a:xfrm>
          <a:prstGeom prst="rect">
            <a:avLst/>
          </a:prstGeom>
          <a:noFill/>
          <a:ln/>
        </p:spPr>
        <p:txBody>
          <a:bodyPr wrap="square" lIns="0" tIns="0" rIns="0" bIns="0" rtlCol="0" anchor="ctr"/>
          <a:lstStyle/>
          <a:p>
            <a:pPr marL="0" indent="0" algn="ctr">
              <a:buNone/>
            </a:pPr>
            <a:r>
              <a:rPr lang="en-US" sz="1800" b="1" dirty="0">
                <a:solidFill>
                  <a:srgbClr val="1E2761"/>
                </a:solidFill>
                <a:latin typeface="Calibri" pitchFamily="34" charset="0"/>
                <a:ea typeface="Calibri" pitchFamily="34" charset="-122"/>
                <a:cs typeface="Calibri" pitchFamily="34" charset="-120"/>
              </a:rPr>
              <a:t>3</a:t>
            </a:r>
            <a:endParaRPr lang="en-US" sz="1800" dirty="0"/>
          </a:p>
        </p:txBody>
      </p:sp>
      <p:sp>
        <p:nvSpPr>
          <p:cNvPr id="21" name="Text 19"/>
          <p:cNvSpPr/>
          <p:nvPr/>
        </p:nvSpPr>
        <p:spPr>
          <a:xfrm>
            <a:off x="896112" y="2889504"/>
            <a:ext cx="5440680" cy="292608"/>
          </a:xfrm>
          <a:prstGeom prst="rect">
            <a:avLst/>
          </a:prstGeom>
          <a:noFill/>
          <a:ln/>
        </p:spPr>
        <p:txBody>
          <a:bodyPr wrap="square" lIns="0" tIns="0" rIns="0" bIns="0" rtlCol="0" anchor="ctr"/>
          <a:lstStyle/>
          <a:p>
            <a:pPr marL="0" indent="0">
              <a:buNone/>
            </a:pPr>
            <a:r>
              <a:rPr lang="en-US" sz="1200" b="1" dirty="0">
                <a:solidFill>
                  <a:srgbClr val="1E2761"/>
                </a:solidFill>
                <a:latin typeface="Calibri" pitchFamily="34" charset="0"/>
                <a:ea typeface="Calibri" pitchFamily="34" charset="-122"/>
                <a:cs typeface="Calibri" pitchFamily="34" charset="-120"/>
              </a:rPr>
              <a:t>Activate</a:t>
            </a:r>
            <a:endParaRPr lang="en-US" sz="1200" dirty="0"/>
          </a:p>
        </p:txBody>
      </p:sp>
      <p:sp>
        <p:nvSpPr>
          <p:cNvPr id="22" name="Text 20"/>
          <p:cNvSpPr/>
          <p:nvPr/>
        </p:nvSpPr>
        <p:spPr>
          <a:xfrm>
            <a:off x="896112" y="3200400"/>
            <a:ext cx="5440680" cy="32004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After </a:t>
            </a:r>
            <a:r>
              <a:rPr lang="en-US" sz="1000" dirty="0">
                <a:solidFill>
                  <a:srgbClr val="334155"/>
                </a:solidFill>
                <a:latin typeface="Calibri" pitchFamily="34" charset="0"/>
                <a:ea typeface="Calibri" pitchFamily="34" charset="-122"/>
                <a:cs typeface="Calibri" pitchFamily="34" charset="-120"/>
              </a:rPr>
              <a:t>7</a:t>
            </a:r>
            <a:r>
              <a:rPr lang="en-US" sz="1000" dirty="0" smtClean="0">
                <a:solidFill>
                  <a:srgbClr val="334155"/>
                </a:solidFill>
                <a:latin typeface="Calibri" pitchFamily="34" charset="0"/>
                <a:ea typeface="Calibri" pitchFamily="34" charset="-122"/>
                <a:cs typeface="Calibri" pitchFamily="34" charset="-120"/>
              </a:rPr>
              <a:t> </a:t>
            </a:r>
            <a:r>
              <a:rPr lang="en-US" sz="1000" dirty="0">
                <a:solidFill>
                  <a:srgbClr val="334155"/>
                </a:solidFill>
                <a:latin typeface="Calibri" pitchFamily="34" charset="0"/>
                <a:ea typeface="Calibri" pitchFamily="34" charset="-122"/>
                <a:cs typeface="Calibri" pitchFamily="34" charset="-120"/>
              </a:rPr>
              <a:t>days, call activateXfer() from your current wallet. Only you can activate it — no one else can proceed.</a:t>
            </a:r>
            <a:endParaRPr lang="en-US" sz="1000" dirty="0"/>
          </a:p>
        </p:txBody>
      </p:sp>
      <p:sp>
        <p:nvSpPr>
          <p:cNvPr id="23" name="Shape 21"/>
          <p:cNvSpPr/>
          <p:nvPr/>
        </p:nvSpPr>
        <p:spPr>
          <a:xfrm>
            <a:off x="274320" y="3685032"/>
            <a:ext cx="6217920" cy="77724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4" name="Shape 22"/>
          <p:cNvSpPr/>
          <p:nvPr/>
        </p:nvSpPr>
        <p:spPr>
          <a:xfrm>
            <a:off x="274320" y="3685032"/>
            <a:ext cx="502920" cy="777240"/>
          </a:xfrm>
          <a:prstGeom prst="rect">
            <a:avLst/>
          </a:prstGeom>
          <a:solidFill>
            <a:srgbClr val="22C55E"/>
          </a:solidFill>
          <a:ln w="12700">
            <a:solidFill>
              <a:srgbClr val="22C55E"/>
            </a:solidFill>
            <a:prstDash val="solid"/>
          </a:ln>
        </p:spPr>
      </p:sp>
      <p:sp>
        <p:nvSpPr>
          <p:cNvPr id="25" name="Text 23"/>
          <p:cNvSpPr/>
          <p:nvPr/>
        </p:nvSpPr>
        <p:spPr>
          <a:xfrm>
            <a:off x="274320" y="3685032"/>
            <a:ext cx="502920" cy="777240"/>
          </a:xfrm>
          <a:prstGeom prst="rect">
            <a:avLst/>
          </a:prstGeom>
          <a:noFill/>
          <a:ln/>
        </p:spPr>
        <p:txBody>
          <a:bodyPr wrap="square" lIns="0" tIns="0" rIns="0" bIns="0" rtlCol="0" anchor="ctr"/>
          <a:lstStyle/>
          <a:p>
            <a:pPr marL="0" indent="0" algn="ctr">
              <a:buNone/>
            </a:pPr>
            <a:r>
              <a:rPr lang="en-US" sz="1800" b="1" dirty="0">
                <a:solidFill>
                  <a:srgbClr val="1E2761"/>
                </a:solidFill>
                <a:latin typeface="Calibri" pitchFamily="34" charset="0"/>
                <a:ea typeface="Calibri" pitchFamily="34" charset="-122"/>
                <a:cs typeface="Calibri" pitchFamily="34" charset="-120"/>
              </a:rPr>
              <a:t>4</a:t>
            </a:r>
            <a:endParaRPr lang="en-US" sz="1800" dirty="0"/>
          </a:p>
        </p:txBody>
      </p:sp>
      <p:sp>
        <p:nvSpPr>
          <p:cNvPr id="26" name="Text 24"/>
          <p:cNvSpPr/>
          <p:nvPr/>
        </p:nvSpPr>
        <p:spPr>
          <a:xfrm>
            <a:off x="896112" y="3758184"/>
            <a:ext cx="5440680" cy="292608"/>
          </a:xfrm>
          <a:prstGeom prst="rect">
            <a:avLst/>
          </a:prstGeom>
          <a:noFill/>
          <a:ln/>
        </p:spPr>
        <p:txBody>
          <a:bodyPr wrap="square" lIns="0" tIns="0" rIns="0" bIns="0" rtlCol="0" anchor="ctr"/>
          <a:lstStyle/>
          <a:p>
            <a:pPr marL="0" indent="0">
              <a:buNone/>
            </a:pPr>
            <a:r>
              <a:rPr lang="en-US" sz="1200" b="1" dirty="0">
                <a:solidFill>
                  <a:srgbClr val="1E2761"/>
                </a:solidFill>
                <a:latin typeface="Calibri" pitchFamily="34" charset="0"/>
                <a:ea typeface="Calibri" pitchFamily="34" charset="-122"/>
                <a:cs typeface="Calibri" pitchFamily="34" charset="-120"/>
              </a:rPr>
              <a:t>Complete</a:t>
            </a:r>
            <a:endParaRPr lang="en-US" sz="1200" dirty="0"/>
          </a:p>
        </p:txBody>
      </p:sp>
      <p:sp>
        <p:nvSpPr>
          <p:cNvPr id="27" name="Text 25"/>
          <p:cNvSpPr/>
          <p:nvPr/>
        </p:nvSpPr>
        <p:spPr>
          <a:xfrm>
            <a:off x="896112" y="4069080"/>
            <a:ext cx="5440680" cy="32004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Call xfer(newAddress). Your entire account moves: ranks, earnings, vesting, referral history. The new address must be unregistered.</a:t>
            </a:r>
            <a:endParaRPr lang="en-US" sz="1000" dirty="0"/>
          </a:p>
        </p:txBody>
      </p:sp>
      <p:sp>
        <p:nvSpPr>
          <p:cNvPr id="28" name="Shape 26"/>
          <p:cNvSpPr/>
          <p:nvPr/>
        </p:nvSpPr>
        <p:spPr>
          <a:xfrm>
            <a:off x="6656832" y="1078992"/>
            <a:ext cx="2212848" cy="3310128"/>
          </a:xfrm>
          <a:prstGeom prst="rect">
            <a:avLst/>
          </a:prstGeom>
          <a:solidFill>
            <a:srgbClr val="1E2761"/>
          </a:solidFill>
          <a:ln w="12700">
            <a:solidFill>
              <a:srgbClr val="D1D9F0"/>
            </a:solidFill>
            <a:prstDash val="solid"/>
          </a:ln>
        </p:spPr>
      </p:sp>
      <p:sp>
        <p:nvSpPr>
          <p:cNvPr id="29" name="Shape 27"/>
          <p:cNvSpPr/>
          <p:nvPr/>
        </p:nvSpPr>
        <p:spPr>
          <a:xfrm>
            <a:off x="6656832" y="1078992"/>
            <a:ext cx="64008" cy="3310128"/>
          </a:xfrm>
          <a:prstGeom prst="rect">
            <a:avLst/>
          </a:prstGeom>
          <a:solidFill>
            <a:srgbClr val="00C8E0"/>
          </a:solidFill>
          <a:ln w="12700">
            <a:solidFill>
              <a:srgbClr val="00C8E0"/>
            </a:solidFill>
            <a:prstDash val="solid"/>
          </a:ln>
        </p:spPr>
      </p:sp>
      <p:sp>
        <p:nvSpPr>
          <p:cNvPr id="30" name="Text 28"/>
          <p:cNvSpPr/>
          <p:nvPr/>
        </p:nvSpPr>
        <p:spPr>
          <a:xfrm>
            <a:off x="6812280" y="1170432"/>
            <a:ext cx="1920240" cy="320040"/>
          </a:xfrm>
          <a:prstGeom prst="rect">
            <a:avLst/>
          </a:prstGeom>
          <a:noFill/>
          <a:ln/>
        </p:spPr>
        <p:txBody>
          <a:bodyPr wrap="square" lIns="0" tIns="0" rIns="0" bIns="0" rtlCol="0" anchor="ctr"/>
          <a:lstStyle/>
          <a:p>
            <a:pPr marL="0" indent="0">
              <a:buNone/>
            </a:pPr>
            <a:r>
              <a:rPr lang="en-US" sz="1200" b="1" dirty="0">
                <a:solidFill>
                  <a:srgbClr val="00C8E0"/>
                </a:solidFill>
                <a:latin typeface="Calibri" pitchFamily="34" charset="0"/>
                <a:ea typeface="Calibri" pitchFamily="34" charset="-122"/>
                <a:cs typeface="Calibri" pitchFamily="34" charset="-120"/>
              </a:rPr>
              <a:t>What Transfers</a:t>
            </a:r>
            <a:endParaRPr lang="en-US" sz="1200" dirty="0"/>
          </a:p>
        </p:txBody>
      </p:sp>
      <p:pic>
        <p:nvPicPr>
          <p:cNvPr id="31" name="Image 0" descr="preencoded.png"/>
          <p:cNvPicPr>
            <a:picLocks noChangeAspect="1"/>
          </p:cNvPicPr>
          <p:nvPr/>
        </p:nvPicPr>
        <p:blipFill>
          <a:blip r:embed="rId3"/>
          <a:stretch>
            <a:fillRect/>
          </a:stretch>
        </p:blipFill>
        <p:spPr>
          <a:xfrm>
            <a:off x="6729984" y="1572768"/>
            <a:ext cx="219456" cy="219456"/>
          </a:xfrm>
          <a:prstGeom prst="rect">
            <a:avLst/>
          </a:prstGeom>
        </p:spPr>
      </p:pic>
      <p:sp>
        <p:nvSpPr>
          <p:cNvPr id="32" name="Text 29"/>
          <p:cNvSpPr/>
          <p:nvPr/>
        </p:nvSpPr>
        <p:spPr>
          <a:xfrm>
            <a:off x="7022592" y="1536192"/>
            <a:ext cx="1719072" cy="274320"/>
          </a:xfrm>
          <a:prstGeom prst="rect">
            <a:avLst/>
          </a:prstGeom>
          <a:noFill/>
          <a:ln/>
        </p:spPr>
        <p:txBody>
          <a:bodyPr wrap="square" lIns="0" tIns="0" rIns="0" bIns="0" rtlCol="0" anchor="ctr"/>
          <a:lstStyle/>
          <a:p>
            <a:pPr marL="0" indent="0">
              <a:buNone/>
            </a:pPr>
            <a:r>
              <a:rPr lang="en-US" sz="1000" dirty="0">
                <a:solidFill>
                  <a:srgbClr val="F0F4FF"/>
                </a:solidFill>
                <a:latin typeface="Calibri" pitchFamily="34" charset="0"/>
                <a:ea typeface="Calibri" pitchFamily="34" charset="-122"/>
                <a:cs typeface="Calibri" pitchFamily="34" charset="-120"/>
              </a:rPr>
              <a:t>All active ranks</a:t>
            </a:r>
            <a:endParaRPr lang="en-US" sz="1000" dirty="0"/>
          </a:p>
        </p:txBody>
      </p:sp>
      <p:pic>
        <p:nvPicPr>
          <p:cNvPr id="33" name="Image 1" descr="preencoded.png"/>
          <p:cNvPicPr>
            <a:picLocks noChangeAspect="1"/>
          </p:cNvPicPr>
          <p:nvPr/>
        </p:nvPicPr>
        <p:blipFill>
          <a:blip r:embed="rId3"/>
          <a:stretch>
            <a:fillRect/>
          </a:stretch>
        </p:blipFill>
        <p:spPr>
          <a:xfrm>
            <a:off x="6729984" y="1956816"/>
            <a:ext cx="219456" cy="219456"/>
          </a:xfrm>
          <a:prstGeom prst="rect">
            <a:avLst/>
          </a:prstGeom>
        </p:spPr>
      </p:pic>
      <p:sp>
        <p:nvSpPr>
          <p:cNvPr id="34" name="Text 30"/>
          <p:cNvSpPr/>
          <p:nvPr/>
        </p:nvSpPr>
        <p:spPr>
          <a:xfrm>
            <a:off x="7022592" y="1920240"/>
            <a:ext cx="1719072" cy="274320"/>
          </a:xfrm>
          <a:prstGeom prst="rect">
            <a:avLst/>
          </a:prstGeom>
          <a:noFill/>
          <a:ln/>
        </p:spPr>
        <p:txBody>
          <a:bodyPr wrap="square" lIns="0" tIns="0" rIns="0" bIns="0" rtlCol="0" anchor="ctr"/>
          <a:lstStyle/>
          <a:p>
            <a:pPr marL="0" indent="0">
              <a:buNone/>
            </a:pPr>
            <a:r>
              <a:rPr lang="en-US" sz="1000" dirty="0">
                <a:solidFill>
                  <a:srgbClr val="F0F4FF"/>
                </a:solidFill>
                <a:latin typeface="Calibri" pitchFamily="34" charset="0"/>
                <a:ea typeface="Calibri" pitchFamily="34" charset="-122"/>
                <a:cs typeface="Calibri" pitchFamily="34" charset="-120"/>
              </a:rPr>
              <a:t>Commission balance</a:t>
            </a:r>
            <a:endParaRPr lang="en-US" sz="1000" dirty="0"/>
          </a:p>
        </p:txBody>
      </p:sp>
      <p:pic>
        <p:nvPicPr>
          <p:cNvPr id="35" name="Image 2" descr="preencoded.png"/>
          <p:cNvPicPr>
            <a:picLocks noChangeAspect="1"/>
          </p:cNvPicPr>
          <p:nvPr/>
        </p:nvPicPr>
        <p:blipFill>
          <a:blip r:embed="rId3"/>
          <a:stretch>
            <a:fillRect/>
          </a:stretch>
        </p:blipFill>
        <p:spPr>
          <a:xfrm>
            <a:off x="6729984" y="2340864"/>
            <a:ext cx="219456" cy="219456"/>
          </a:xfrm>
          <a:prstGeom prst="rect">
            <a:avLst/>
          </a:prstGeom>
        </p:spPr>
      </p:pic>
      <p:sp>
        <p:nvSpPr>
          <p:cNvPr id="36" name="Text 31"/>
          <p:cNvSpPr/>
          <p:nvPr/>
        </p:nvSpPr>
        <p:spPr>
          <a:xfrm>
            <a:off x="7022592" y="2304288"/>
            <a:ext cx="1719072" cy="274320"/>
          </a:xfrm>
          <a:prstGeom prst="rect">
            <a:avLst/>
          </a:prstGeom>
          <a:noFill/>
          <a:ln/>
        </p:spPr>
        <p:txBody>
          <a:bodyPr wrap="square" lIns="0" tIns="0" rIns="0" bIns="0" rtlCol="0" anchor="ctr"/>
          <a:lstStyle/>
          <a:p>
            <a:pPr marL="0" indent="0">
              <a:buNone/>
            </a:pPr>
            <a:r>
              <a:rPr lang="en-US" sz="1000" dirty="0">
                <a:solidFill>
                  <a:srgbClr val="F0F4FF"/>
                </a:solidFill>
                <a:latin typeface="Calibri" pitchFamily="34" charset="0"/>
                <a:ea typeface="Calibri" pitchFamily="34" charset="-122"/>
                <a:cs typeface="Calibri" pitchFamily="34" charset="-120"/>
              </a:rPr>
              <a:t>Vesting schedule</a:t>
            </a:r>
            <a:endParaRPr lang="en-US" sz="1000" dirty="0"/>
          </a:p>
        </p:txBody>
      </p:sp>
      <p:pic>
        <p:nvPicPr>
          <p:cNvPr id="37" name="Image 3" descr="preencoded.png"/>
          <p:cNvPicPr>
            <a:picLocks noChangeAspect="1"/>
          </p:cNvPicPr>
          <p:nvPr/>
        </p:nvPicPr>
        <p:blipFill>
          <a:blip r:embed="rId3"/>
          <a:stretch>
            <a:fillRect/>
          </a:stretch>
        </p:blipFill>
        <p:spPr>
          <a:xfrm>
            <a:off x="6729984" y="2724912"/>
            <a:ext cx="219456" cy="219456"/>
          </a:xfrm>
          <a:prstGeom prst="rect">
            <a:avLst/>
          </a:prstGeom>
        </p:spPr>
      </p:pic>
      <p:sp>
        <p:nvSpPr>
          <p:cNvPr id="38" name="Text 32"/>
          <p:cNvSpPr/>
          <p:nvPr/>
        </p:nvSpPr>
        <p:spPr>
          <a:xfrm>
            <a:off x="7022592" y="2688336"/>
            <a:ext cx="1719072" cy="274320"/>
          </a:xfrm>
          <a:prstGeom prst="rect">
            <a:avLst/>
          </a:prstGeom>
          <a:noFill/>
          <a:ln/>
        </p:spPr>
        <p:txBody>
          <a:bodyPr wrap="square" lIns="0" tIns="0" rIns="0" bIns="0" rtlCol="0" anchor="ctr"/>
          <a:lstStyle/>
          <a:p>
            <a:pPr marL="0" indent="0">
              <a:buNone/>
            </a:pPr>
            <a:r>
              <a:rPr lang="en-US" sz="1000" dirty="0">
                <a:solidFill>
                  <a:srgbClr val="F0F4FF"/>
                </a:solidFill>
                <a:latin typeface="Calibri" pitchFamily="34" charset="0"/>
                <a:ea typeface="Calibri" pitchFamily="34" charset="-122"/>
                <a:cs typeface="Calibri" pitchFamily="34" charset="-120"/>
              </a:rPr>
              <a:t>Matrix position</a:t>
            </a:r>
            <a:endParaRPr lang="en-US" sz="1000" dirty="0"/>
          </a:p>
        </p:txBody>
      </p:sp>
      <p:pic>
        <p:nvPicPr>
          <p:cNvPr id="39" name="Image 4" descr="preencoded.png"/>
          <p:cNvPicPr>
            <a:picLocks noChangeAspect="1"/>
          </p:cNvPicPr>
          <p:nvPr/>
        </p:nvPicPr>
        <p:blipFill>
          <a:blip r:embed="rId3"/>
          <a:stretch>
            <a:fillRect/>
          </a:stretch>
        </p:blipFill>
        <p:spPr>
          <a:xfrm>
            <a:off x="6729984" y="3108960"/>
            <a:ext cx="219456" cy="219456"/>
          </a:xfrm>
          <a:prstGeom prst="rect">
            <a:avLst/>
          </a:prstGeom>
        </p:spPr>
      </p:pic>
      <p:sp>
        <p:nvSpPr>
          <p:cNvPr id="40" name="Text 33"/>
          <p:cNvSpPr/>
          <p:nvPr/>
        </p:nvSpPr>
        <p:spPr>
          <a:xfrm>
            <a:off x="7022592" y="3072384"/>
            <a:ext cx="1719072" cy="274320"/>
          </a:xfrm>
          <a:prstGeom prst="rect">
            <a:avLst/>
          </a:prstGeom>
          <a:noFill/>
          <a:ln/>
        </p:spPr>
        <p:txBody>
          <a:bodyPr wrap="square" lIns="0" tIns="0" rIns="0" bIns="0" rtlCol="0" anchor="ctr"/>
          <a:lstStyle/>
          <a:p>
            <a:pPr marL="0" indent="0">
              <a:buNone/>
            </a:pPr>
            <a:r>
              <a:rPr lang="en-US" sz="1000" dirty="0">
                <a:solidFill>
                  <a:srgbClr val="F0F4FF"/>
                </a:solidFill>
                <a:latin typeface="Calibri" pitchFamily="34" charset="0"/>
                <a:ea typeface="Calibri" pitchFamily="34" charset="-122"/>
                <a:cs typeface="Calibri" pitchFamily="34" charset="-120"/>
              </a:rPr>
              <a:t>Referral relationships</a:t>
            </a:r>
            <a:endParaRPr lang="en-US" sz="1000" dirty="0"/>
          </a:p>
        </p:txBody>
      </p:sp>
      <p:pic>
        <p:nvPicPr>
          <p:cNvPr id="41" name="Image 5" descr="preencoded.png"/>
          <p:cNvPicPr>
            <a:picLocks noChangeAspect="1"/>
          </p:cNvPicPr>
          <p:nvPr/>
        </p:nvPicPr>
        <p:blipFill>
          <a:blip r:embed="rId3"/>
          <a:stretch>
            <a:fillRect/>
          </a:stretch>
        </p:blipFill>
        <p:spPr>
          <a:xfrm>
            <a:off x="6729984" y="3493008"/>
            <a:ext cx="219456" cy="219456"/>
          </a:xfrm>
          <a:prstGeom prst="rect">
            <a:avLst/>
          </a:prstGeom>
        </p:spPr>
      </p:pic>
      <p:sp>
        <p:nvSpPr>
          <p:cNvPr id="42" name="Text 34"/>
          <p:cNvSpPr/>
          <p:nvPr/>
        </p:nvSpPr>
        <p:spPr>
          <a:xfrm>
            <a:off x="7022592" y="3456432"/>
            <a:ext cx="1719072" cy="274320"/>
          </a:xfrm>
          <a:prstGeom prst="rect">
            <a:avLst/>
          </a:prstGeom>
          <a:noFill/>
          <a:ln/>
        </p:spPr>
        <p:txBody>
          <a:bodyPr wrap="square" lIns="0" tIns="0" rIns="0" bIns="0" rtlCol="0" anchor="ctr"/>
          <a:lstStyle/>
          <a:p>
            <a:pPr marL="0" indent="0">
              <a:buNone/>
            </a:pPr>
            <a:r>
              <a:rPr lang="en-US" sz="1000" dirty="0">
                <a:solidFill>
                  <a:srgbClr val="F0F4FF"/>
                </a:solidFill>
                <a:latin typeface="Calibri" pitchFamily="34" charset="0"/>
                <a:ea typeface="Calibri" pitchFamily="34" charset="-122"/>
                <a:cs typeface="Calibri" pitchFamily="34" charset="-120"/>
              </a:rPr>
              <a:t>Elite Pool points</a:t>
            </a:r>
            <a:endParaRPr lang="en-US" sz="1000" dirty="0"/>
          </a:p>
        </p:txBody>
      </p:sp>
      <p:pic>
        <p:nvPicPr>
          <p:cNvPr id="43" name="Image 6" descr="preencoded.png"/>
          <p:cNvPicPr>
            <a:picLocks noChangeAspect="1"/>
          </p:cNvPicPr>
          <p:nvPr/>
        </p:nvPicPr>
        <p:blipFill>
          <a:blip r:embed="rId3"/>
          <a:stretch>
            <a:fillRect/>
          </a:stretch>
        </p:blipFill>
        <p:spPr>
          <a:xfrm>
            <a:off x="6729984" y="3877056"/>
            <a:ext cx="219456" cy="219456"/>
          </a:xfrm>
          <a:prstGeom prst="rect">
            <a:avLst/>
          </a:prstGeom>
        </p:spPr>
      </p:pic>
      <p:sp>
        <p:nvSpPr>
          <p:cNvPr id="44" name="Text 35"/>
          <p:cNvSpPr/>
          <p:nvPr/>
        </p:nvSpPr>
        <p:spPr>
          <a:xfrm>
            <a:off x="7022592" y="3840480"/>
            <a:ext cx="1719072" cy="274320"/>
          </a:xfrm>
          <a:prstGeom prst="rect">
            <a:avLst/>
          </a:prstGeom>
          <a:noFill/>
          <a:ln/>
        </p:spPr>
        <p:txBody>
          <a:bodyPr wrap="square" lIns="0" tIns="0" rIns="0" bIns="0" rtlCol="0" anchor="ctr"/>
          <a:lstStyle/>
          <a:p>
            <a:pPr marL="0" indent="0">
              <a:buNone/>
            </a:pPr>
            <a:r>
              <a:rPr lang="en-US" sz="1000" dirty="0">
                <a:solidFill>
                  <a:srgbClr val="F0F4FF"/>
                </a:solidFill>
                <a:latin typeface="Calibri" pitchFamily="34" charset="0"/>
                <a:ea typeface="Calibri" pitchFamily="34" charset="-122"/>
                <a:cs typeface="Calibri" pitchFamily="34" charset="-120"/>
              </a:rPr>
              <a:t>Sponsor chain history</a:t>
            </a:r>
            <a:endParaRPr lang="en-US" sz="1000" dirty="0"/>
          </a:p>
        </p:txBody>
      </p:sp>
      <p:sp>
        <p:nvSpPr>
          <p:cNvPr id="45" name="Shape 36"/>
          <p:cNvSpPr/>
          <p:nvPr/>
        </p:nvSpPr>
        <p:spPr>
          <a:xfrm>
            <a:off x="274320" y="4572000"/>
            <a:ext cx="8595360" cy="292608"/>
          </a:xfrm>
          <a:prstGeom prst="rect">
            <a:avLst/>
          </a:prstGeom>
          <a:solidFill>
            <a:srgbClr val="FFF3CD"/>
          </a:solidFill>
          <a:ln w="12700">
            <a:solidFill>
              <a:srgbClr val="FDE68A"/>
            </a:solidFill>
            <a:prstDash val="solid"/>
          </a:ln>
        </p:spPr>
      </p:sp>
      <p:sp>
        <p:nvSpPr>
          <p:cNvPr id="46" name="Text 37"/>
          <p:cNvSpPr/>
          <p:nvPr/>
        </p:nvSpPr>
        <p:spPr>
          <a:xfrm>
            <a:off x="457200" y="4608576"/>
            <a:ext cx="8321040" cy="219456"/>
          </a:xfrm>
          <a:prstGeom prst="rect">
            <a:avLst/>
          </a:prstGeom>
          <a:noFill/>
          <a:ln/>
        </p:spPr>
        <p:txBody>
          <a:bodyPr wrap="square" lIns="0" tIns="0" rIns="0" bIns="0" rtlCol="0" anchor="ctr"/>
          <a:lstStyle/>
          <a:p>
            <a:r>
              <a:rPr lang="en-US" sz="900" i="1" dirty="0">
                <a:solidFill>
                  <a:srgbClr val="334155"/>
                </a:solidFill>
                <a:latin typeface="Calibri" pitchFamily="34" charset="0"/>
                <a:ea typeface="Calibri" pitchFamily="34" charset="-122"/>
                <a:cs typeface="Calibri" pitchFamily="34" charset="-120"/>
              </a:rPr>
              <a:t>Note: The new wallet address must not already be registered in </a:t>
            </a:r>
            <a:r>
              <a:rPr lang="en-US" sz="900" i="1" dirty="0" err="1">
                <a:solidFill>
                  <a:srgbClr val="334155"/>
                </a:solidFill>
                <a:latin typeface="Calibri" pitchFamily="34" charset="0"/>
                <a:ea typeface="Calibri" pitchFamily="34" charset="-122"/>
                <a:cs typeface="Calibri" pitchFamily="34" charset="-120"/>
              </a:rPr>
              <a:t>EverRise</a:t>
            </a:r>
            <a:r>
              <a:rPr lang="en-US" sz="900" i="1" dirty="0">
                <a:solidFill>
                  <a:srgbClr val="334155"/>
                </a:solidFill>
                <a:latin typeface="Calibri" pitchFamily="34" charset="0"/>
                <a:ea typeface="Calibri" pitchFamily="34" charset="-122"/>
                <a:cs typeface="Calibri" pitchFamily="34" charset="-120"/>
              </a:rPr>
              <a:t>. </a:t>
            </a:r>
            <a:r>
              <a:rPr lang="en-US" sz="900" i="1" dirty="0">
                <a:solidFill>
                  <a:srgbClr val="334155"/>
                </a:solidFill>
                <a:latin typeface="Calibri" pitchFamily="34" charset="0"/>
                <a:ea typeface="Calibri" pitchFamily="34" charset="-122"/>
                <a:cs typeface="Calibri" pitchFamily="34" charset="-120"/>
              </a:rPr>
              <a:t>Transfer is irreversible once completed.</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4">
    <p:bg>
      <p:bgPr>
        <a:solidFill>
          <a:srgbClr val="141A45"/>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00C8E0"/>
          </a:solidFill>
          <a:ln w="12700">
            <a:solidFill>
              <a:srgbClr val="00C8E0"/>
            </a:solidFill>
            <a:prstDash val="solid"/>
          </a:ln>
        </p:spPr>
      </p:sp>
      <p:sp>
        <p:nvSpPr>
          <p:cNvPr id="3" name="Shape 1"/>
          <p:cNvSpPr/>
          <p:nvPr/>
        </p:nvSpPr>
        <p:spPr>
          <a:xfrm>
            <a:off x="0" y="5029200"/>
            <a:ext cx="9144000" cy="114300"/>
          </a:xfrm>
          <a:prstGeom prst="rect">
            <a:avLst/>
          </a:prstGeom>
          <a:solidFill>
            <a:srgbClr val="00C8E0"/>
          </a:solidFill>
          <a:ln w="12700">
            <a:solidFill>
              <a:srgbClr val="00C8E0"/>
            </a:solidFill>
            <a:prstDash val="solid"/>
          </a:ln>
        </p:spPr>
      </p:sp>
      <p:sp>
        <p:nvSpPr>
          <p:cNvPr id="4" name="Shape 2"/>
          <p:cNvSpPr/>
          <p:nvPr/>
        </p:nvSpPr>
        <p:spPr>
          <a:xfrm>
            <a:off x="0" y="109728"/>
            <a:ext cx="109728" cy="4919472"/>
          </a:xfrm>
          <a:prstGeom prst="rect">
            <a:avLst/>
          </a:prstGeom>
          <a:solidFill>
            <a:srgbClr val="8B5CF6"/>
          </a:solidFill>
          <a:ln w="12700">
            <a:solidFill>
              <a:srgbClr val="8B5CF6"/>
            </a:solidFill>
            <a:prstDash val="solid"/>
          </a:ln>
        </p:spPr>
      </p:sp>
      <p:sp>
        <p:nvSpPr>
          <p:cNvPr id="6" name="Text 3"/>
          <p:cNvSpPr/>
          <p:nvPr/>
        </p:nvSpPr>
        <p:spPr>
          <a:xfrm>
            <a:off x="457200" y="822960"/>
            <a:ext cx="6400800" cy="594360"/>
          </a:xfrm>
          <a:prstGeom prst="rect">
            <a:avLst/>
          </a:prstGeom>
          <a:noFill/>
          <a:ln/>
        </p:spPr>
        <p:txBody>
          <a:bodyPr wrap="square" lIns="0" tIns="0" rIns="0" bIns="0" rtlCol="0" anchor="ctr"/>
          <a:lstStyle/>
          <a:p>
            <a:pPr marL="0" indent="0">
              <a:buNone/>
            </a:pPr>
            <a:r>
              <a:rPr lang="en-US" sz="2800" b="1" dirty="0">
                <a:solidFill>
                  <a:srgbClr val="FFFFFF"/>
                </a:solidFill>
                <a:latin typeface="Calibri" pitchFamily="34" charset="0"/>
                <a:ea typeface="Calibri" pitchFamily="34" charset="-122"/>
                <a:cs typeface="Calibri" pitchFamily="34" charset="-120"/>
              </a:rPr>
              <a:t>The rules are in the code.</a:t>
            </a:r>
            <a:endParaRPr lang="en-US" sz="2800" dirty="0"/>
          </a:p>
        </p:txBody>
      </p:sp>
      <p:sp>
        <p:nvSpPr>
          <p:cNvPr id="7" name="Text 4"/>
          <p:cNvSpPr/>
          <p:nvPr/>
        </p:nvSpPr>
        <p:spPr>
          <a:xfrm>
            <a:off x="457200" y="1417320"/>
            <a:ext cx="6400800" cy="594360"/>
          </a:xfrm>
          <a:prstGeom prst="rect">
            <a:avLst/>
          </a:prstGeom>
          <a:noFill/>
          <a:ln/>
        </p:spPr>
        <p:txBody>
          <a:bodyPr wrap="square" lIns="0" tIns="0" rIns="0" bIns="0" rtlCol="0" anchor="ctr"/>
          <a:lstStyle/>
          <a:p>
            <a:pPr marL="0" indent="0">
              <a:buNone/>
            </a:pPr>
            <a:r>
              <a:rPr lang="en-US" sz="2800" b="1" dirty="0">
                <a:solidFill>
                  <a:srgbClr val="00C8E0"/>
                </a:solidFill>
                <a:latin typeface="Calibri" pitchFamily="34" charset="0"/>
                <a:ea typeface="Calibri" pitchFamily="34" charset="-122"/>
                <a:cs typeface="Calibri" pitchFamily="34" charset="-120"/>
              </a:rPr>
              <a:t>No one can change them.</a:t>
            </a:r>
            <a:endParaRPr lang="en-US" sz="2800" dirty="0"/>
          </a:p>
        </p:txBody>
      </p:sp>
      <p:sp>
        <p:nvSpPr>
          <p:cNvPr id="8" name="Shape 5"/>
          <p:cNvSpPr/>
          <p:nvPr/>
        </p:nvSpPr>
        <p:spPr>
          <a:xfrm>
            <a:off x="457200" y="2148840"/>
            <a:ext cx="5303520" cy="54864"/>
          </a:xfrm>
          <a:prstGeom prst="rect">
            <a:avLst/>
          </a:prstGeom>
          <a:solidFill>
            <a:srgbClr val="00C8E0"/>
          </a:solidFill>
          <a:ln w="12700">
            <a:solidFill>
              <a:srgbClr val="00C8E0"/>
            </a:solidFill>
            <a:prstDash val="solid"/>
          </a:ln>
        </p:spPr>
      </p:sp>
      <p:sp>
        <p:nvSpPr>
          <p:cNvPr id="9" name="Text 6"/>
          <p:cNvSpPr/>
          <p:nvPr/>
        </p:nvSpPr>
        <p:spPr>
          <a:xfrm>
            <a:off x="457200" y="2331720"/>
            <a:ext cx="7772400" cy="320040"/>
          </a:xfrm>
          <a:prstGeom prst="rect">
            <a:avLst/>
          </a:prstGeom>
          <a:noFill/>
          <a:ln/>
        </p:spPr>
        <p:txBody>
          <a:bodyPr wrap="square" lIns="0" tIns="0" rIns="0" bIns="0" rtlCol="0" anchor="ctr"/>
          <a:lstStyle/>
          <a:p>
            <a:pPr marL="0" indent="0">
              <a:buNone/>
            </a:pPr>
            <a:r>
              <a:rPr lang="en-US" sz="1200" dirty="0">
                <a:solidFill>
                  <a:srgbClr val="94A3B8"/>
                </a:solidFill>
                <a:latin typeface="Calibri" pitchFamily="34" charset="0"/>
                <a:ea typeface="Calibri" pitchFamily="34" charset="-122"/>
                <a:cs typeface="Calibri" pitchFamily="34" charset="-120"/>
              </a:rPr>
              <a:t>Verify everything on BSCScan:</a:t>
            </a:r>
            <a:endParaRPr lang="en-US" sz="1200" dirty="0"/>
          </a:p>
        </p:txBody>
      </p:sp>
      <p:sp>
        <p:nvSpPr>
          <p:cNvPr id="10" name="Text 7"/>
          <p:cNvSpPr/>
          <p:nvPr/>
        </p:nvSpPr>
        <p:spPr>
          <a:xfrm>
            <a:off x="457200" y="2788920"/>
            <a:ext cx="8229600" cy="274320"/>
          </a:xfrm>
          <a:prstGeom prst="rect">
            <a:avLst/>
          </a:prstGeom>
          <a:noFill/>
          <a:ln/>
        </p:spPr>
        <p:txBody>
          <a:bodyPr wrap="square" lIns="0" tIns="0" rIns="0" bIns="0" rtlCol="0" anchor="ctr"/>
          <a:lstStyle/>
          <a:p>
            <a:r>
              <a:rPr lang="en-US" sz="950" dirty="0" err="1">
                <a:solidFill>
                  <a:schemeClr val="bg1"/>
                </a:solidFill>
                <a:latin typeface="Courier New" pitchFamily="34" charset="0"/>
                <a:ea typeface="Courier New" pitchFamily="34" charset="-122"/>
                <a:cs typeface="Courier New" pitchFamily="34" charset="-120"/>
              </a:rPr>
              <a:t>EverRise</a:t>
            </a:r>
            <a:r>
              <a:rPr lang="en-US" sz="950" dirty="0">
                <a:solidFill>
                  <a:schemeClr val="bg1"/>
                </a:solidFill>
                <a:latin typeface="Courier New" pitchFamily="34" charset="0"/>
                <a:ea typeface="Courier New" pitchFamily="34" charset="-122"/>
                <a:cs typeface="Courier New" pitchFamily="34" charset="-120"/>
              </a:rPr>
              <a:t> </a:t>
            </a:r>
            <a:r>
              <a:rPr lang="en-US" sz="950" dirty="0" smtClean="0">
                <a:solidFill>
                  <a:schemeClr val="bg1"/>
                </a:solidFill>
                <a:latin typeface="Courier New" pitchFamily="34" charset="0"/>
                <a:ea typeface="Courier New" pitchFamily="34" charset="-122"/>
                <a:cs typeface="Courier New" pitchFamily="34" charset="-120"/>
              </a:rPr>
              <a:t>Core: </a:t>
            </a:r>
            <a:r>
              <a:rPr lang="en-US" sz="1000" dirty="0" err="1">
                <a:solidFill>
                  <a:schemeClr val="bg1"/>
                </a:solidFill>
              </a:rPr>
              <a:t>0x49a3BE826B32C3C395a700B77FCE737971A068b8</a:t>
            </a:r>
            <a:endParaRPr lang="en-US" sz="950" dirty="0">
              <a:solidFill>
                <a:schemeClr val="bg1"/>
              </a:solidFill>
            </a:endParaRPr>
          </a:p>
        </p:txBody>
      </p:sp>
      <p:sp>
        <p:nvSpPr>
          <p:cNvPr id="11" name="Text 8"/>
          <p:cNvSpPr/>
          <p:nvPr/>
        </p:nvSpPr>
        <p:spPr>
          <a:xfrm>
            <a:off x="457200" y="3108960"/>
            <a:ext cx="8229600" cy="274320"/>
          </a:xfrm>
          <a:prstGeom prst="rect">
            <a:avLst/>
          </a:prstGeom>
          <a:noFill/>
          <a:ln/>
        </p:spPr>
        <p:txBody>
          <a:bodyPr wrap="square" lIns="0" tIns="0" rIns="0" bIns="0" rtlCol="0" anchor="ctr"/>
          <a:lstStyle/>
          <a:p>
            <a:r>
              <a:rPr lang="en-US" sz="950" dirty="0" err="1" smtClean="0">
                <a:solidFill>
                  <a:schemeClr val="bg1"/>
                </a:solidFill>
                <a:latin typeface="Courier New" pitchFamily="34" charset="0"/>
                <a:ea typeface="Courier New" pitchFamily="34" charset="-122"/>
                <a:cs typeface="Courier New" pitchFamily="34" charset="-120"/>
              </a:rPr>
              <a:t>EVR</a:t>
            </a:r>
            <a:r>
              <a:rPr lang="en-US" sz="950" dirty="0" smtClean="0">
                <a:solidFill>
                  <a:schemeClr val="bg1"/>
                </a:solidFill>
                <a:latin typeface="Courier New" pitchFamily="34" charset="0"/>
                <a:ea typeface="Courier New" pitchFamily="34" charset="-122"/>
                <a:cs typeface="Courier New" pitchFamily="34" charset="-120"/>
              </a:rPr>
              <a:t> </a:t>
            </a:r>
            <a:r>
              <a:rPr lang="en-US" sz="950" dirty="0" smtClean="0">
                <a:solidFill>
                  <a:schemeClr val="bg1"/>
                </a:solidFill>
                <a:latin typeface="Courier New" pitchFamily="34" charset="0"/>
                <a:ea typeface="Courier New" pitchFamily="34" charset="-122"/>
                <a:cs typeface="Courier New" pitchFamily="34" charset="-120"/>
              </a:rPr>
              <a:t>Token: </a:t>
            </a:r>
            <a:r>
              <a:rPr lang="en-US" sz="950" dirty="0" smtClean="0">
                <a:solidFill>
                  <a:schemeClr val="bg1"/>
                </a:solidFill>
                <a:latin typeface="Courier New" pitchFamily="34" charset="0"/>
                <a:ea typeface="Courier New" pitchFamily="34" charset="-122"/>
                <a:cs typeface="Courier New" pitchFamily="34" charset="-120"/>
              </a:rPr>
              <a:t>    </a:t>
            </a:r>
            <a:r>
              <a:rPr lang="en-US" sz="1000" dirty="0" err="1" smtClean="0">
                <a:solidFill>
                  <a:schemeClr val="bg1"/>
                </a:solidFill>
              </a:rPr>
              <a:t>0xbFf428419d7a11d8c290f24FE811332A64066fe7</a:t>
            </a:r>
            <a:endParaRPr lang="en-US" sz="950" dirty="0">
              <a:solidFill>
                <a:schemeClr val="bg1"/>
              </a:solidFill>
            </a:endParaRPr>
          </a:p>
        </p:txBody>
      </p:sp>
      <p:sp>
        <p:nvSpPr>
          <p:cNvPr id="12" name="Text 9"/>
          <p:cNvSpPr/>
          <p:nvPr/>
        </p:nvSpPr>
        <p:spPr>
          <a:xfrm>
            <a:off x="457200" y="3429000"/>
            <a:ext cx="8229600" cy="274320"/>
          </a:xfrm>
          <a:prstGeom prst="rect">
            <a:avLst/>
          </a:prstGeom>
          <a:noFill/>
          <a:ln/>
        </p:spPr>
        <p:txBody>
          <a:bodyPr wrap="square" lIns="0" tIns="0" rIns="0" bIns="0" rtlCol="0" anchor="ctr"/>
          <a:lstStyle/>
          <a:p>
            <a:r>
              <a:rPr lang="en-US" sz="950" dirty="0" err="1">
                <a:solidFill>
                  <a:schemeClr val="bg1"/>
                </a:solidFill>
                <a:latin typeface="Courier New" pitchFamily="34" charset="0"/>
                <a:ea typeface="Courier New" pitchFamily="34" charset="-122"/>
                <a:cs typeface="Courier New" pitchFamily="34" charset="-120"/>
              </a:rPr>
              <a:t>EverRise</a:t>
            </a:r>
            <a:r>
              <a:rPr lang="en-US" sz="950" dirty="0">
                <a:solidFill>
                  <a:schemeClr val="bg1"/>
                </a:solidFill>
                <a:latin typeface="Courier New" pitchFamily="34" charset="0"/>
                <a:ea typeface="Courier New" pitchFamily="34" charset="-122"/>
                <a:cs typeface="Courier New" pitchFamily="34" charset="-120"/>
              </a:rPr>
              <a:t> </a:t>
            </a:r>
            <a:r>
              <a:rPr lang="en-US" sz="950" dirty="0" err="1" smtClean="0">
                <a:solidFill>
                  <a:schemeClr val="bg1"/>
                </a:solidFill>
                <a:latin typeface="Courier New" pitchFamily="34" charset="0"/>
                <a:ea typeface="Courier New" pitchFamily="34" charset="-122"/>
                <a:cs typeface="Courier New" pitchFamily="34" charset="-120"/>
              </a:rPr>
              <a:t>DEX</a:t>
            </a:r>
            <a:r>
              <a:rPr lang="en-US" sz="950" dirty="0" smtClean="0">
                <a:solidFill>
                  <a:schemeClr val="bg1"/>
                </a:solidFill>
                <a:latin typeface="Courier New" pitchFamily="34" charset="0"/>
                <a:ea typeface="Courier New" pitchFamily="34" charset="-122"/>
                <a:cs typeface="Courier New" pitchFamily="34" charset="-120"/>
              </a:rPr>
              <a:t>: </a:t>
            </a:r>
            <a:r>
              <a:rPr lang="en-US" sz="950" dirty="0" smtClean="0">
                <a:solidFill>
                  <a:schemeClr val="bg1"/>
                </a:solidFill>
                <a:latin typeface="Courier New" pitchFamily="34" charset="0"/>
                <a:ea typeface="Courier New" pitchFamily="34" charset="-122"/>
                <a:cs typeface="Courier New" pitchFamily="34" charset="-120"/>
              </a:rPr>
              <a:t> </a:t>
            </a:r>
            <a:r>
              <a:rPr lang="en-US" sz="1000" dirty="0" err="1" smtClean="0">
                <a:solidFill>
                  <a:schemeClr val="bg1"/>
                </a:solidFill>
              </a:rPr>
              <a:t>0xbBcA9f2Be7B314E3A1e5C6a898bc10f3E31096C0</a:t>
            </a:r>
            <a:endParaRPr lang="en-US" sz="950" dirty="0">
              <a:solidFill>
                <a:schemeClr val="bg1"/>
              </a:solidFill>
            </a:endParaRPr>
          </a:p>
        </p:txBody>
      </p:sp>
      <p:sp>
        <p:nvSpPr>
          <p:cNvPr id="13" name="Text 10"/>
          <p:cNvSpPr/>
          <p:nvPr/>
        </p:nvSpPr>
        <p:spPr>
          <a:xfrm>
            <a:off x="457200" y="3749040"/>
            <a:ext cx="8229600" cy="274320"/>
          </a:xfrm>
          <a:prstGeom prst="rect">
            <a:avLst/>
          </a:prstGeom>
          <a:noFill/>
          <a:ln/>
        </p:spPr>
        <p:txBody>
          <a:bodyPr wrap="square" lIns="0" tIns="0" rIns="0" bIns="0" rtlCol="0" anchor="ctr"/>
          <a:lstStyle/>
          <a:p>
            <a:r>
              <a:rPr lang="en-US" sz="950" dirty="0" err="1">
                <a:solidFill>
                  <a:schemeClr val="bg1"/>
                </a:solidFill>
                <a:latin typeface="Courier New" pitchFamily="34" charset="0"/>
                <a:ea typeface="Courier New" pitchFamily="34" charset="-122"/>
                <a:cs typeface="Courier New" pitchFamily="34" charset="-120"/>
              </a:rPr>
              <a:t>DEX</a:t>
            </a:r>
            <a:r>
              <a:rPr lang="en-US" sz="950" dirty="0">
                <a:solidFill>
                  <a:schemeClr val="bg1"/>
                </a:solidFill>
                <a:latin typeface="Courier New" pitchFamily="34" charset="0"/>
                <a:ea typeface="Courier New" pitchFamily="34" charset="-122"/>
                <a:cs typeface="Courier New" pitchFamily="34" charset="-120"/>
              </a:rPr>
              <a:t> </a:t>
            </a:r>
            <a:r>
              <a:rPr lang="en-US" sz="950" dirty="0" smtClean="0">
                <a:solidFill>
                  <a:schemeClr val="bg1"/>
                </a:solidFill>
                <a:latin typeface="Courier New" pitchFamily="34" charset="0"/>
                <a:ea typeface="Courier New" pitchFamily="34" charset="-122"/>
                <a:cs typeface="Courier New" pitchFamily="34" charset="-120"/>
              </a:rPr>
              <a:t>Router: </a:t>
            </a:r>
            <a:r>
              <a:rPr lang="en-US" sz="950" dirty="0" smtClean="0">
                <a:solidFill>
                  <a:schemeClr val="bg1"/>
                </a:solidFill>
                <a:latin typeface="Courier New" pitchFamily="34" charset="0"/>
                <a:ea typeface="Courier New" pitchFamily="34" charset="-122"/>
                <a:cs typeface="Courier New" pitchFamily="34" charset="-120"/>
              </a:rPr>
              <a:t>   </a:t>
            </a:r>
            <a:r>
              <a:rPr lang="en-US" sz="1000" dirty="0" err="1" smtClean="0">
                <a:solidFill>
                  <a:schemeClr val="bg1"/>
                </a:solidFill>
              </a:rPr>
              <a:t>0xF2aC0C19Ae79e0d52FBB324f8e8180880532BEfF</a:t>
            </a:r>
            <a:endParaRPr lang="en-US" sz="950" dirty="0">
              <a:solidFill>
                <a:schemeClr val="bg1"/>
              </a:solidFill>
            </a:endParaRPr>
          </a:p>
        </p:txBody>
      </p:sp>
      <p:sp>
        <p:nvSpPr>
          <p:cNvPr id="14" name="Text 11"/>
          <p:cNvSpPr/>
          <p:nvPr/>
        </p:nvSpPr>
        <p:spPr>
          <a:xfrm>
            <a:off x="457200" y="4343400"/>
            <a:ext cx="8229600" cy="320040"/>
          </a:xfrm>
          <a:prstGeom prst="rect">
            <a:avLst/>
          </a:prstGeom>
          <a:noFill/>
          <a:ln/>
        </p:spPr>
        <p:txBody>
          <a:bodyPr wrap="square" lIns="0" tIns="0" rIns="0" bIns="0" rtlCol="0" anchor="ctr"/>
          <a:lstStyle/>
          <a:p>
            <a:pPr marL="0" indent="0">
              <a:buNone/>
            </a:pPr>
            <a:r>
              <a:rPr lang="en-US" sz="1100" dirty="0" err="1" smtClean="0">
                <a:solidFill>
                  <a:srgbClr val="94A3B8"/>
                </a:solidFill>
                <a:latin typeface="Calibri" pitchFamily="34" charset="0"/>
                <a:ea typeface="Calibri" pitchFamily="34" charset="-122"/>
                <a:cs typeface="Calibri" pitchFamily="34" charset="-120"/>
              </a:rPr>
              <a:t>everrisenetwork.eth.link</a:t>
            </a:r>
            <a:r>
              <a:rPr lang="en-US" sz="1100" dirty="0" smtClean="0">
                <a:solidFill>
                  <a:srgbClr val="94A3B8"/>
                </a:solidFill>
                <a:latin typeface="Calibri" pitchFamily="34" charset="0"/>
                <a:ea typeface="Calibri" pitchFamily="34" charset="-122"/>
                <a:cs typeface="Calibri" pitchFamily="34" charset="-120"/>
              </a:rPr>
              <a:t>  </a:t>
            </a:r>
            <a:r>
              <a:rPr lang="en-US" sz="1100" dirty="0">
                <a:solidFill>
                  <a:srgbClr val="94A3B8"/>
                </a:solidFill>
                <a:latin typeface="Calibri" pitchFamily="34" charset="0"/>
                <a:ea typeface="Calibri" pitchFamily="34" charset="-122"/>
                <a:cs typeface="Calibri" pitchFamily="34" charset="-120"/>
              </a:rPr>
              <a:t>·  </a:t>
            </a:r>
            <a:r>
              <a:rPr lang="en-US" sz="1100" dirty="0" smtClean="0">
                <a:solidFill>
                  <a:srgbClr val="94A3B8"/>
                </a:solidFill>
                <a:latin typeface="Calibri" pitchFamily="34" charset="0"/>
                <a:ea typeface="Calibri" pitchFamily="34" charset="-122"/>
                <a:cs typeface="Calibri" pitchFamily="34" charset="-120"/>
              </a:rPr>
              <a:t>t.me/</a:t>
            </a:r>
            <a:r>
              <a:rPr lang="en-US" sz="1100" dirty="0" err="1" smtClean="0">
                <a:solidFill>
                  <a:srgbClr val="94A3B8"/>
                </a:solidFill>
                <a:latin typeface="Calibri" pitchFamily="34" charset="0"/>
                <a:ea typeface="Calibri" pitchFamily="34" charset="-122"/>
                <a:cs typeface="Calibri" pitchFamily="34" charset="-120"/>
              </a:rPr>
              <a:t>everrisenetwork</a:t>
            </a:r>
            <a:endParaRPr lang="en-US" sz="1100" dirty="0"/>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63819" y="1160478"/>
            <a:ext cx="2222802" cy="222280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109728" cy="960120"/>
          </a:xfrm>
          <a:prstGeom prst="rect">
            <a:avLst/>
          </a:prstGeom>
          <a:solidFill>
            <a:srgbClr val="00C8E0"/>
          </a:solidFill>
          <a:ln w="12700">
            <a:solidFill>
              <a:srgbClr val="00C8E0"/>
            </a:solidFill>
            <a:prstDash val="solid"/>
          </a:ln>
        </p:spPr>
      </p:sp>
      <p:sp>
        <p:nvSpPr>
          <p:cNvPr id="4" name="Text 2"/>
          <p:cNvSpPr/>
          <p:nvPr/>
        </p:nvSpPr>
        <p:spPr>
          <a:xfrm>
            <a:off x="228600" y="73152"/>
            <a:ext cx="7772400" cy="50292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Contents</a:t>
            </a:r>
            <a:endParaRPr lang="en-US" sz="2600" dirty="0"/>
          </a:p>
        </p:txBody>
      </p:sp>
      <p:sp>
        <p:nvSpPr>
          <p:cNvPr id="5" name="Text 3"/>
          <p:cNvSpPr/>
          <p:nvPr/>
        </p:nvSpPr>
        <p:spPr>
          <a:xfrm>
            <a:off x="228600" y="576072"/>
            <a:ext cx="7772400" cy="320040"/>
          </a:xfrm>
          <a:prstGeom prst="rect">
            <a:avLst/>
          </a:prstGeom>
          <a:noFill/>
          <a:ln/>
        </p:spPr>
        <p:txBody>
          <a:bodyPr wrap="square" lIns="0" tIns="0" rIns="0" bIns="0" rtlCol="0" anchor="ctr"/>
          <a:lstStyle/>
          <a:p>
            <a:pPr marL="0" indent="0">
              <a:buNone/>
            </a:pPr>
            <a:r>
              <a:rPr lang="en-US" sz="1200" dirty="0">
                <a:solidFill>
                  <a:srgbClr val="B8F0F8"/>
                </a:solidFill>
                <a:latin typeface="Calibri" pitchFamily="34" charset="0"/>
                <a:ea typeface="Calibri" pitchFamily="34" charset="-122"/>
                <a:cs typeface="Calibri" pitchFamily="34" charset="-120"/>
              </a:rPr>
              <a:t>Complete walkthrough of </a:t>
            </a:r>
            <a:r>
              <a:rPr lang="en-US" sz="1200" dirty="0" err="1" smtClean="0">
                <a:solidFill>
                  <a:srgbClr val="B8F0F8"/>
                </a:solidFill>
                <a:latin typeface="Calibri" pitchFamily="34" charset="0"/>
                <a:ea typeface="Calibri" pitchFamily="34" charset="-122"/>
                <a:cs typeface="Calibri" pitchFamily="34" charset="-120"/>
              </a:rPr>
              <a:t>EverRise's</a:t>
            </a:r>
            <a:r>
              <a:rPr lang="en-US" sz="1200" dirty="0" smtClean="0">
                <a:solidFill>
                  <a:srgbClr val="B8F0F8"/>
                </a:solidFill>
                <a:latin typeface="Calibri" pitchFamily="34" charset="0"/>
                <a:ea typeface="Calibri" pitchFamily="34" charset="-122"/>
                <a:cs typeface="Calibri" pitchFamily="34" charset="-120"/>
              </a:rPr>
              <a:t> </a:t>
            </a:r>
            <a:r>
              <a:rPr lang="en-US" sz="1200" dirty="0">
                <a:solidFill>
                  <a:srgbClr val="B8F0F8"/>
                </a:solidFill>
                <a:latin typeface="Calibri" pitchFamily="34" charset="0"/>
                <a:ea typeface="Calibri" pitchFamily="34" charset="-122"/>
                <a:cs typeface="Calibri" pitchFamily="34" charset="-120"/>
              </a:rPr>
              <a:t>reward system</a:t>
            </a:r>
            <a:endParaRPr lang="en-US" sz="1200" dirty="0"/>
          </a:p>
        </p:txBody>
      </p:sp>
      <p:sp>
        <p:nvSpPr>
          <p:cNvPr id="6" name="Shape 4"/>
          <p:cNvSpPr/>
          <p:nvPr/>
        </p:nvSpPr>
        <p:spPr>
          <a:xfrm>
            <a:off x="0" y="4864608"/>
            <a:ext cx="9144000" cy="274320"/>
          </a:xfrm>
          <a:prstGeom prst="rect">
            <a:avLst/>
          </a:prstGeom>
          <a:solidFill>
            <a:srgbClr val="141A45"/>
          </a:solidFill>
          <a:ln w="12700">
            <a:solidFill>
              <a:srgbClr val="141A45"/>
            </a:solidFill>
            <a:prstDash val="solid"/>
          </a:ln>
        </p:spPr>
      </p:sp>
      <p:sp>
        <p:nvSpPr>
          <p:cNvPr id="7" name="Text 5"/>
          <p:cNvSpPr/>
          <p:nvPr/>
        </p:nvSpPr>
        <p:spPr>
          <a:xfrm>
            <a:off x="182880" y="4873752"/>
            <a:ext cx="8778240" cy="228600"/>
          </a:xfrm>
          <a:prstGeom prst="rect">
            <a:avLst/>
          </a:prstGeom>
          <a:noFill/>
          <a:ln/>
        </p:spPr>
        <p:txBody>
          <a:bodyPr wrap="square" lIns="0" tIns="0" rIns="0" bIns="0" rtlCol="0" anchor="ctr"/>
          <a:lstStyle/>
          <a:p>
            <a:pPr marL="0" indent="0">
              <a:buNone/>
            </a:pPr>
            <a:r>
              <a:rPr lang="en-US" sz="850" dirty="0" err="1" smtClean="0">
                <a:solidFill>
                  <a:srgbClr val="94A3B8"/>
                </a:solidFill>
                <a:latin typeface="Calibri" pitchFamily="34" charset="0"/>
                <a:ea typeface="Calibri" pitchFamily="34" charset="-122"/>
                <a:cs typeface="Calibri" pitchFamily="34" charset="-120"/>
              </a:rPr>
              <a:t>EverRise</a:t>
            </a:r>
            <a:r>
              <a:rPr lang="en-US" sz="850" dirty="0" smtClean="0">
                <a:solidFill>
                  <a:srgbClr val="94A3B8"/>
                </a:solidFill>
                <a:latin typeface="Calibri" pitchFamily="34" charset="0"/>
                <a:ea typeface="Calibri" pitchFamily="34" charset="-122"/>
                <a:cs typeface="Calibri" pitchFamily="34" charset="-120"/>
              </a:rPr>
              <a:t> </a:t>
            </a:r>
            <a:r>
              <a:rPr lang="en-US" sz="850" dirty="0">
                <a:solidFill>
                  <a:srgbClr val="94A3B8"/>
                </a:solidFill>
                <a:latin typeface="Calibri" pitchFamily="34" charset="0"/>
                <a:ea typeface="Calibri" pitchFamily="34" charset="-122"/>
                <a:cs typeface="Calibri" pitchFamily="34" charset="-120"/>
              </a:rPr>
              <a:t>Network  |  Reward Structure</a:t>
            </a:r>
            <a:endParaRPr lang="en-US" sz="850" dirty="0"/>
          </a:p>
        </p:txBody>
      </p:sp>
      <p:sp>
        <p:nvSpPr>
          <p:cNvPr id="8" name="Shape 6"/>
          <p:cNvSpPr/>
          <p:nvPr/>
        </p:nvSpPr>
        <p:spPr>
          <a:xfrm>
            <a:off x="274320" y="1097280"/>
            <a:ext cx="4114800" cy="62179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9" name="Shape 7"/>
          <p:cNvSpPr/>
          <p:nvPr/>
        </p:nvSpPr>
        <p:spPr>
          <a:xfrm>
            <a:off x="274320" y="1097280"/>
            <a:ext cx="475488" cy="621792"/>
          </a:xfrm>
          <a:prstGeom prst="rect">
            <a:avLst/>
          </a:prstGeom>
          <a:solidFill>
            <a:srgbClr val="1E2761"/>
          </a:solidFill>
          <a:ln w="12700">
            <a:solidFill>
              <a:srgbClr val="1E2761"/>
            </a:solidFill>
            <a:prstDash val="solid"/>
          </a:ln>
        </p:spPr>
      </p:sp>
      <p:sp>
        <p:nvSpPr>
          <p:cNvPr id="10" name="Text 8"/>
          <p:cNvSpPr/>
          <p:nvPr/>
        </p:nvSpPr>
        <p:spPr>
          <a:xfrm>
            <a:off x="274320" y="1097280"/>
            <a:ext cx="475488" cy="621792"/>
          </a:xfrm>
          <a:prstGeom prst="rect">
            <a:avLst/>
          </a:prstGeom>
          <a:noFill/>
          <a:ln/>
        </p:spPr>
        <p:txBody>
          <a:bodyPr wrap="square" lIns="0" tIns="0" rIns="0" bIns="0" rtlCol="0" anchor="ctr"/>
          <a:lstStyle/>
          <a:p>
            <a:pPr marL="0" indent="0" algn="ctr">
              <a:buNone/>
            </a:pPr>
            <a:r>
              <a:rPr lang="en-US" sz="1300" b="1" dirty="0">
                <a:solidFill>
                  <a:srgbClr val="00C8E0"/>
                </a:solidFill>
                <a:latin typeface="Calibri" pitchFamily="34" charset="0"/>
                <a:ea typeface="Calibri" pitchFamily="34" charset="-122"/>
                <a:cs typeface="Calibri" pitchFamily="34" charset="-120"/>
              </a:rPr>
              <a:t>01</a:t>
            </a:r>
            <a:endParaRPr lang="en-US" sz="1300" dirty="0"/>
          </a:p>
        </p:txBody>
      </p:sp>
      <p:pic>
        <p:nvPicPr>
          <p:cNvPr id="11" name="Image 0" descr="preencoded.png"/>
          <p:cNvPicPr>
            <a:picLocks noChangeAspect="1"/>
          </p:cNvPicPr>
          <p:nvPr/>
        </p:nvPicPr>
        <p:blipFill>
          <a:blip r:embed="rId3"/>
          <a:stretch>
            <a:fillRect/>
          </a:stretch>
        </p:blipFill>
        <p:spPr>
          <a:xfrm>
            <a:off x="841248" y="1225296"/>
            <a:ext cx="347472" cy="347472"/>
          </a:xfrm>
          <a:prstGeom prst="rect">
            <a:avLst/>
          </a:prstGeom>
        </p:spPr>
      </p:pic>
      <p:sp>
        <p:nvSpPr>
          <p:cNvPr id="12" name="Text 9"/>
          <p:cNvSpPr/>
          <p:nvPr/>
        </p:nvSpPr>
        <p:spPr>
          <a:xfrm>
            <a:off x="1280160" y="1252728"/>
            <a:ext cx="2834640" cy="320040"/>
          </a:xfrm>
          <a:prstGeom prst="rect">
            <a:avLst/>
          </a:prstGeom>
          <a:noFill/>
          <a:ln/>
        </p:spPr>
        <p:txBody>
          <a:bodyPr wrap="square" lIns="0" tIns="0" rIns="0" bIns="0" rtlCol="0" anchor="ctr"/>
          <a:lstStyle/>
          <a:p>
            <a:pPr marL="0" indent="0">
              <a:buNone/>
            </a:pPr>
            <a:r>
              <a:rPr lang="en-US" sz="1300" b="1" dirty="0">
                <a:solidFill>
                  <a:srgbClr val="1E2761"/>
                </a:solidFill>
                <a:latin typeface="Calibri" pitchFamily="34" charset="0"/>
                <a:ea typeface="Calibri" pitchFamily="34" charset="-122"/>
                <a:cs typeface="Calibri" pitchFamily="34" charset="-120"/>
              </a:rPr>
              <a:t>What is </a:t>
            </a:r>
            <a:r>
              <a:rPr lang="en-US" sz="1300" b="1" dirty="0" err="1" smtClean="0">
                <a:solidFill>
                  <a:srgbClr val="1E2761"/>
                </a:solidFill>
                <a:latin typeface="Calibri" pitchFamily="34" charset="0"/>
                <a:ea typeface="Calibri" pitchFamily="34" charset="-122"/>
                <a:cs typeface="Calibri" pitchFamily="34" charset="-120"/>
              </a:rPr>
              <a:t>EverRise</a:t>
            </a:r>
            <a:r>
              <a:rPr lang="en-US" sz="1300" b="1" dirty="0" smtClean="0">
                <a:solidFill>
                  <a:srgbClr val="1E2761"/>
                </a:solidFill>
                <a:latin typeface="Calibri" pitchFamily="34" charset="0"/>
                <a:ea typeface="Calibri" pitchFamily="34" charset="-122"/>
                <a:cs typeface="Calibri" pitchFamily="34" charset="-120"/>
              </a:rPr>
              <a:t> </a:t>
            </a:r>
            <a:r>
              <a:rPr lang="en-US" sz="1300" b="1" dirty="0">
                <a:solidFill>
                  <a:srgbClr val="1E2761"/>
                </a:solidFill>
                <a:latin typeface="Calibri" pitchFamily="34" charset="0"/>
                <a:ea typeface="Calibri" pitchFamily="34" charset="-122"/>
                <a:cs typeface="Calibri" pitchFamily="34" charset="-120"/>
              </a:rPr>
              <a:t>Network</a:t>
            </a:r>
            <a:endParaRPr lang="en-US" sz="1300" dirty="0"/>
          </a:p>
        </p:txBody>
      </p:sp>
      <p:sp>
        <p:nvSpPr>
          <p:cNvPr id="13" name="Shape 10"/>
          <p:cNvSpPr/>
          <p:nvPr/>
        </p:nvSpPr>
        <p:spPr>
          <a:xfrm>
            <a:off x="274320" y="1810512"/>
            <a:ext cx="4114800" cy="62179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14" name="Shape 11"/>
          <p:cNvSpPr/>
          <p:nvPr/>
        </p:nvSpPr>
        <p:spPr>
          <a:xfrm>
            <a:off x="274320" y="1810512"/>
            <a:ext cx="475488" cy="621792"/>
          </a:xfrm>
          <a:prstGeom prst="rect">
            <a:avLst/>
          </a:prstGeom>
          <a:solidFill>
            <a:srgbClr val="1E2761"/>
          </a:solidFill>
          <a:ln w="12700">
            <a:solidFill>
              <a:srgbClr val="1E2761"/>
            </a:solidFill>
            <a:prstDash val="solid"/>
          </a:ln>
        </p:spPr>
      </p:sp>
      <p:sp>
        <p:nvSpPr>
          <p:cNvPr id="15" name="Text 12"/>
          <p:cNvSpPr/>
          <p:nvPr/>
        </p:nvSpPr>
        <p:spPr>
          <a:xfrm>
            <a:off x="274320" y="1810512"/>
            <a:ext cx="475488" cy="621792"/>
          </a:xfrm>
          <a:prstGeom prst="rect">
            <a:avLst/>
          </a:prstGeom>
          <a:noFill/>
          <a:ln/>
        </p:spPr>
        <p:txBody>
          <a:bodyPr wrap="square" lIns="0" tIns="0" rIns="0" bIns="0" rtlCol="0" anchor="ctr"/>
          <a:lstStyle/>
          <a:p>
            <a:pPr marL="0" indent="0" algn="ctr">
              <a:buNone/>
            </a:pPr>
            <a:r>
              <a:rPr lang="en-US" sz="1300" b="1" dirty="0">
                <a:solidFill>
                  <a:srgbClr val="00C8E0"/>
                </a:solidFill>
                <a:latin typeface="Calibri" pitchFamily="34" charset="0"/>
                <a:ea typeface="Calibri" pitchFamily="34" charset="-122"/>
                <a:cs typeface="Calibri" pitchFamily="34" charset="-120"/>
              </a:rPr>
              <a:t>02</a:t>
            </a:r>
            <a:endParaRPr lang="en-US" sz="1300" dirty="0"/>
          </a:p>
        </p:txBody>
      </p:sp>
      <p:pic>
        <p:nvPicPr>
          <p:cNvPr id="16" name="Image 1" descr="preencoded.png"/>
          <p:cNvPicPr>
            <a:picLocks noChangeAspect="1"/>
          </p:cNvPicPr>
          <p:nvPr/>
        </p:nvPicPr>
        <p:blipFill>
          <a:blip r:embed="rId4"/>
          <a:stretch>
            <a:fillRect/>
          </a:stretch>
        </p:blipFill>
        <p:spPr>
          <a:xfrm>
            <a:off x="841248" y="1938528"/>
            <a:ext cx="347472" cy="347472"/>
          </a:xfrm>
          <a:prstGeom prst="rect">
            <a:avLst/>
          </a:prstGeom>
        </p:spPr>
      </p:pic>
      <p:sp>
        <p:nvSpPr>
          <p:cNvPr id="17" name="Text 13"/>
          <p:cNvSpPr/>
          <p:nvPr/>
        </p:nvSpPr>
        <p:spPr>
          <a:xfrm>
            <a:off x="1280160" y="1965960"/>
            <a:ext cx="2834640" cy="320040"/>
          </a:xfrm>
          <a:prstGeom prst="rect">
            <a:avLst/>
          </a:prstGeom>
          <a:noFill/>
          <a:ln/>
        </p:spPr>
        <p:txBody>
          <a:bodyPr wrap="square" lIns="0" tIns="0" rIns="0" bIns="0" rtlCol="0" anchor="ctr"/>
          <a:lstStyle/>
          <a:p>
            <a:r>
              <a:rPr lang="en-US" sz="1300" b="1" dirty="0" err="1">
                <a:solidFill>
                  <a:srgbClr val="1E2761"/>
                </a:solidFill>
                <a:latin typeface="Calibri" pitchFamily="34" charset="0"/>
                <a:ea typeface="Calibri" pitchFamily="34" charset="-122"/>
                <a:cs typeface="Calibri" pitchFamily="34" charset="-120"/>
              </a:rPr>
              <a:t>EverRise</a:t>
            </a:r>
            <a:r>
              <a:rPr lang="en-US" sz="1300" b="1" dirty="0">
                <a:solidFill>
                  <a:srgbClr val="1E2761"/>
                </a:solidFill>
                <a:latin typeface="Calibri" pitchFamily="34" charset="0"/>
                <a:ea typeface="Calibri" pitchFamily="34" charset="-122"/>
                <a:cs typeface="Calibri" pitchFamily="34" charset="-120"/>
              </a:rPr>
              <a:t> 's </a:t>
            </a:r>
            <a:r>
              <a:rPr lang="en-US" sz="1300" b="1" dirty="0">
                <a:solidFill>
                  <a:srgbClr val="1E2761"/>
                </a:solidFill>
                <a:latin typeface="Calibri" pitchFamily="34" charset="0"/>
                <a:ea typeface="Calibri" pitchFamily="34" charset="-122"/>
                <a:cs typeface="Calibri" pitchFamily="34" charset="-120"/>
              </a:rPr>
              <a:t>Goals</a:t>
            </a:r>
            <a:endParaRPr lang="en-US" sz="1300" dirty="0"/>
          </a:p>
        </p:txBody>
      </p:sp>
      <p:sp>
        <p:nvSpPr>
          <p:cNvPr id="18" name="Shape 14"/>
          <p:cNvSpPr/>
          <p:nvPr/>
        </p:nvSpPr>
        <p:spPr>
          <a:xfrm>
            <a:off x="274320" y="2523744"/>
            <a:ext cx="4114800" cy="62179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19" name="Shape 15"/>
          <p:cNvSpPr/>
          <p:nvPr/>
        </p:nvSpPr>
        <p:spPr>
          <a:xfrm>
            <a:off x="274320" y="2523744"/>
            <a:ext cx="475488" cy="621792"/>
          </a:xfrm>
          <a:prstGeom prst="rect">
            <a:avLst/>
          </a:prstGeom>
          <a:solidFill>
            <a:srgbClr val="1E2761"/>
          </a:solidFill>
          <a:ln w="12700">
            <a:solidFill>
              <a:srgbClr val="1E2761"/>
            </a:solidFill>
            <a:prstDash val="solid"/>
          </a:ln>
        </p:spPr>
      </p:sp>
      <p:sp>
        <p:nvSpPr>
          <p:cNvPr id="20" name="Text 16"/>
          <p:cNvSpPr/>
          <p:nvPr/>
        </p:nvSpPr>
        <p:spPr>
          <a:xfrm>
            <a:off x="274320" y="2523744"/>
            <a:ext cx="475488" cy="621792"/>
          </a:xfrm>
          <a:prstGeom prst="rect">
            <a:avLst/>
          </a:prstGeom>
          <a:noFill/>
          <a:ln/>
        </p:spPr>
        <p:txBody>
          <a:bodyPr wrap="square" lIns="0" tIns="0" rIns="0" bIns="0" rtlCol="0" anchor="ctr"/>
          <a:lstStyle/>
          <a:p>
            <a:pPr marL="0" indent="0" algn="ctr">
              <a:buNone/>
            </a:pPr>
            <a:r>
              <a:rPr lang="en-US" sz="1300" b="1" dirty="0">
                <a:solidFill>
                  <a:srgbClr val="00C8E0"/>
                </a:solidFill>
                <a:latin typeface="Calibri" pitchFamily="34" charset="0"/>
                <a:ea typeface="Calibri" pitchFamily="34" charset="-122"/>
                <a:cs typeface="Calibri" pitchFamily="34" charset="-120"/>
              </a:rPr>
              <a:t>03</a:t>
            </a:r>
            <a:endParaRPr lang="en-US" sz="1300" dirty="0"/>
          </a:p>
        </p:txBody>
      </p:sp>
      <p:pic>
        <p:nvPicPr>
          <p:cNvPr id="21" name="Image 2" descr="preencoded.png"/>
          <p:cNvPicPr>
            <a:picLocks noChangeAspect="1"/>
          </p:cNvPicPr>
          <p:nvPr/>
        </p:nvPicPr>
        <p:blipFill>
          <a:blip r:embed="rId5"/>
          <a:stretch>
            <a:fillRect/>
          </a:stretch>
        </p:blipFill>
        <p:spPr>
          <a:xfrm>
            <a:off x="841248" y="2651760"/>
            <a:ext cx="347472" cy="347472"/>
          </a:xfrm>
          <a:prstGeom prst="rect">
            <a:avLst/>
          </a:prstGeom>
        </p:spPr>
      </p:pic>
      <p:sp>
        <p:nvSpPr>
          <p:cNvPr id="22" name="Text 17"/>
          <p:cNvSpPr/>
          <p:nvPr/>
        </p:nvSpPr>
        <p:spPr>
          <a:xfrm>
            <a:off x="1280160" y="2679192"/>
            <a:ext cx="2834640" cy="320040"/>
          </a:xfrm>
          <a:prstGeom prst="rect">
            <a:avLst/>
          </a:prstGeom>
          <a:noFill/>
          <a:ln/>
        </p:spPr>
        <p:txBody>
          <a:bodyPr wrap="square" lIns="0" tIns="0" rIns="0" bIns="0" rtlCol="0" anchor="ctr"/>
          <a:lstStyle/>
          <a:p>
            <a:pPr marL="0" indent="0">
              <a:buNone/>
            </a:pPr>
            <a:r>
              <a:rPr lang="en-US" sz="1300" b="1" dirty="0">
                <a:solidFill>
                  <a:srgbClr val="1E2761"/>
                </a:solidFill>
                <a:latin typeface="Calibri" pitchFamily="34" charset="0"/>
                <a:ea typeface="Calibri" pitchFamily="34" charset="-122"/>
                <a:cs typeface="Calibri" pitchFamily="34" charset="-120"/>
              </a:rPr>
              <a:t>Member Benefits</a:t>
            </a:r>
            <a:endParaRPr lang="en-US" sz="1300" dirty="0"/>
          </a:p>
        </p:txBody>
      </p:sp>
      <p:sp>
        <p:nvSpPr>
          <p:cNvPr id="23" name="Shape 18"/>
          <p:cNvSpPr/>
          <p:nvPr/>
        </p:nvSpPr>
        <p:spPr>
          <a:xfrm>
            <a:off x="274320" y="3236976"/>
            <a:ext cx="4114800" cy="62179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4" name="Shape 19"/>
          <p:cNvSpPr/>
          <p:nvPr/>
        </p:nvSpPr>
        <p:spPr>
          <a:xfrm>
            <a:off x="274320" y="3236976"/>
            <a:ext cx="475488" cy="621792"/>
          </a:xfrm>
          <a:prstGeom prst="rect">
            <a:avLst/>
          </a:prstGeom>
          <a:solidFill>
            <a:srgbClr val="1E2761"/>
          </a:solidFill>
          <a:ln w="12700">
            <a:solidFill>
              <a:srgbClr val="1E2761"/>
            </a:solidFill>
            <a:prstDash val="solid"/>
          </a:ln>
        </p:spPr>
      </p:sp>
      <p:sp>
        <p:nvSpPr>
          <p:cNvPr id="25" name="Text 20"/>
          <p:cNvSpPr/>
          <p:nvPr/>
        </p:nvSpPr>
        <p:spPr>
          <a:xfrm>
            <a:off x="274320" y="3236976"/>
            <a:ext cx="475488" cy="621792"/>
          </a:xfrm>
          <a:prstGeom prst="rect">
            <a:avLst/>
          </a:prstGeom>
          <a:noFill/>
          <a:ln/>
        </p:spPr>
        <p:txBody>
          <a:bodyPr wrap="square" lIns="0" tIns="0" rIns="0" bIns="0" rtlCol="0" anchor="ctr"/>
          <a:lstStyle/>
          <a:p>
            <a:pPr marL="0" indent="0" algn="ctr">
              <a:buNone/>
            </a:pPr>
            <a:r>
              <a:rPr lang="en-US" sz="1300" b="1" dirty="0">
                <a:solidFill>
                  <a:srgbClr val="00C8E0"/>
                </a:solidFill>
                <a:latin typeface="Calibri" pitchFamily="34" charset="0"/>
                <a:ea typeface="Calibri" pitchFamily="34" charset="-122"/>
                <a:cs typeface="Calibri" pitchFamily="34" charset="-120"/>
              </a:rPr>
              <a:t>04</a:t>
            </a:r>
            <a:endParaRPr lang="en-US" sz="1300" dirty="0"/>
          </a:p>
        </p:txBody>
      </p:sp>
      <p:pic>
        <p:nvPicPr>
          <p:cNvPr id="26" name="Image 3" descr="preencoded.png"/>
          <p:cNvPicPr>
            <a:picLocks noChangeAspect="1"/>
          </p:cNvPicPr>
          <p:nvPr/>
        </p:nvPicPr>
        <p:blipFill>
          <a:blip r:embed="rId6"/>
          <a:stretch>
            <a:fillRect/>
          </a:stretch>
        </p:blipFill>
        <p:spPr>
          <a:xfrm>
            <a:off x="841248" y="3364992"/>
            <a:ext cx="347472" cy="347472"/>
          </a:xfrm>
          <a:prstGeom prst="rect">
            <a:avLst/>
          </a:prstGeom>
        </p:spPr>
      </p:pic>
      <p:sp>
        <p:nvSpPr>
          <p:cNvPr id="27" name="Text 21"/>
          <p:cNvSpPr/>
          <p:nvPr/>
        </p:nvSpPr>
        <p:spPr>
          <a:xfrm>
            <a:off x="1280160" y="3392424"/>
            <a:ext cx="2834640" cy="320040"/>
          </a:xfrm>
          <a:prstGeom prst="rect">
            <a:avLst/>
          </a:prstGeom>
          <a:noFill/>
          <a:ln/>
        </p:spPr>
        <p:txBody>
          <a:bodyPr wrap="square" lIns="0" tIns="0" rIns="0" bIns="0" rtlCol="0" anchor="ctr"/>
          <a:lstStyle/>
          <a:p>
            <a:pPr marL="0" indent="0">
              <a:buNone/>
            </a:pPr>
            <a:r>
              <a:rPr lang="en-US" sz="1300" b="1" dirty="0">
                <a:solidFill>
                  <a:srgbClr val="1E2761"/>
                </a:solidFill>
                <a:latin typeface="Calibri" pitchFamily="34" charset="0"/>
                <a:ea typeface="Calibri" pitchFamily="34" charset="-122"/>
                <a:cs typeface="Calibri" pitchFamily="34" charset="-120"/>
              </a:rPr>
              <a:t>Matrix Placement</a:t>
            </a:r>
            <a:endParaRPr lang="en-US" sz="1300" dirty="0"/>
          </a:p>
        </p:txBody>
      </p:sp>
      <p:sp>
        <p:nvSpPr>
          <p:cNvPr id="28" name="Shape 22"/>
          <p:cNvSpPr/>
          <p:nvPr/>
        </p:nvSpPr>
        <p:spPr>
          <a:xfrm>
            <a:off x="274320" y="3950208"/>
            <a:ext cx="4114800" cy="62179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9" name="Shape 23"/>
          <p:cNvSpPr/>
          <p:nvPr/>
        </p:nvSpPr>
        <p:spPr>
          <a:xfrm>
            <a:off x="274320" y="3950208"/>
            <a:ext cx="475488" cy="621792"/>
          </a:xfrm>
          <a:prstGeom prst="rect">
            <a:avLst/>
          </a:prstGeom>
          <a:solidFill>
            <a:srgbClr val="1E2761"/>
          </a:solidFill>
          <a:ln w="12700">
            <a:solidFill>
              <a:srgbClr val="1E2761"/>
            </a:solidFill>
            <a:prstDash val="solid"/>
          </a:ln>
        </p:spPr>
      </p:sp>
      <p:sp>
        <p:nvSpPr>
          <p:cNvPr id="30" name="Text 24"/>
          <p:cNvSpPr/>
          <p:nvPr/>
        </p:nvSpPr>
        <p:spPr>
          <a:xfrm>
            <a:off x="274320" y="3950208"/>
            <a:ext cx="475488" cy="621792"/>
          </a:xfrm>
          <a:prstGeom prst="rect">
            <a:avLst/>
          </a:prstGeom>
          <a:noFill/>
          <a:ln/>
        </p:spPr>
        <p:txBody>
          <a:bodyPr wrap="square" lIns="0" tIns="0" rIns="0" bIns="0" rtlCol="0" anchor="ctr"/>
          <a:lstStyle/>
          <a:p>
            <a:pPr marL="0" indent="0" algn="ctr">
              <a:buNone/>
            </a:pPr>
            <a:r>
              <a:rPr lang="en-US" sz="1300" b="1" dirty="0">
                <a:solidFill>
                  <a:srgbClr val="00C8E0"/>
                </a:solidFill>
                <a:latin typeface="Calibri" pitchFamily="34" charset="0"/>
                <a:ea typeface="Calibri" pitchFamily="34" charset="-122"/>
                <a:cs typeface="Calibri" pitchFamily="34" charset="-120"/>
              </a:rPr>
              <a:t>05</a:t>
            </a:r>
            <a:endParaRPr lang="en-US" sz="1300" dirty="0"/>
          </a:p>
        </p:txBody>
      </p:sp>
      <p:pic>
        <p:nvPicPr>
          <p:cNvPr id="31" name="Image 4" descr="preencoded.png"/>
          <p:cNvPicPr>
            <a:picLocks noChangeAspect="1"/>
          </p:cNvPicPr>
          <p:nvPr/>
        </p:nvPicPr>
        <p:blipFill>
          <a:blip r:embed="rId7"/>
          <a:stretch>
            <a:fillRect/>
          </a:stretch>
        </p:blipFill>
        <p:spPr>
          <a:xfrm>
            <a:off x="841248" y="4078224"/>
            <a:ext cx="347472" cy="347472"/>
          </a:xfrm>
          <a:prstGeom prst="rect">
            <a:avLst/>
          </a:prstGeom>
        </p:spPr>
      </p:pic>
      <p:sp>
        <p:nvSpPr>
          <p:cNvPr id="32" name="Text 25"/>
          <p:cNvSpPr/>
          <p:nvPr/>
        </p:nvSpPr>
        <p:spPr>
          <a:xfrm>
            <a:off x="1280160" y="4105656"/>
            <a:ext cx="2834640" cy="320040"/>
          </a:xfrm>
          <a:prstGeom prst="rect">
            <a:avLst/>
          </a:prstGeom>
          <a:noFill/>
          <a:ln/>
        </p:spPr>
        <p:txBody>
          <a:bodyPr wrap="square" lIns="0" tIns="0" rIns="0" bIns="0" rtlCol="0" anchor="ctr"/>
          <a:lstStyle/>
          <a:p>
            <a:pPr marL="0" indent="0">
              <a:buNone/>
            </a:pPr>
            <a:r>
              <a:rPr lang="en-US" sz="1300" b="1" dirty="0">
                <a:solidFill>
                  <a:srgbClr val="1E2761"/>
                </a:solidFill>
                <a:latin typeface="Calibri" pitchFamily="34" charset="0"/>
                <a:ea typeface="Calibri" pitchFamily="34" charset="-122"/>
                <a:cs typeface="Calibri" pitchFamily="34" charset="-120"/>
              </a:rPr>
              <a:t>Matrix Commission</a:t>
            </a:r>
            <a:endParaRPr lang="en-US" sz="1300" dirty="0"/>
          </a:p>
        </p:txBody>
      </p:sp>
      <p:sp>
        <p:nvSpPr>
          <p:cNvPr id="33" name="Shape 26"/>
          <p:cNvSpPr/>
          <p:nvPr/>
        </p:nvSpPr>
        <p:spPr>
          <a:xfrm>
            <a:off x="4846320" y="1097280"/>
            <a:ext cx="4114800" cy="62179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34" name="Shape 27"/>
          <p:cNvSpPr/>
          <p:nvPr/>
        </p:nvSpPr>
        <p:spPr>
          <a:xfrm>
            <a:off x="4846320" y="1097280"/>
            <a:ext cx="475488" cy="621792"/>
          </a:xfrm>
          <a:prstGeom prst="rect">
            <a:avLst/>
          </a:prstGeom>
          <a:solidFill>
            <a:srgbClr val="1E2761"/>
          </a:solidFill>
          <a:ln w="12700">
            <a:solidFill>
              <a:srgbClr val="1E2761"/>
            </a:solidFill>
            <a:prstDash val="solid"/>
          </a:ln>
        </p:spPr>
      </p:sp>
      <p:sp>
        <p:nvSpPr>
          <p:cNvPr id="35" name="Text 28"/>
          <p:cNvSpPr/>
          <p:nvPr/>
        </p:nvSpPr>
        <p:spPr>
          <a:xfrm>
            <a:off x="4846320" y="1097280"/>
            <a:ext cx="475488" cy="621792"/>
          </a:xfrm>
          <a:prstGeom prst="rect">
            <a:avLst/>
          </a:prstGeom>
          <a:noFill/>
          <a:ln/>
        </p:spPr>
        <p:txBody>
          <a:bodyPr wrap="square" lIns="0" tIns="0" rIns="0" bIns="0" rtlCol="0" anchor="ctr"/>
          <a:lstStyle/>
          <a:p>
            <a:pPr marL="0" indent="0" algn="ctr">
              <a:buNone/>
            </a:pPr>
            <a:r>
              <a:rPr lang="en-US" sz="1300" b="1" dirty="0">
                <a:solidFill>
                  <a:srgbClr val="00C8E0"/>
                </a:solidFill>
                <a:latin typeface="Calibri" pitchFamily="34" charset="0"/>
                <a:ea typeface="Calibri" pitchFamily="34" charset="-122"/>
                <a:cs typeface="Calibri" pitchFamily="34" charset="-120"/>
              </a:rPr>
              <a:t>06</a:t>
            </a:r>
            <a:endParaRPr lang="en-US" sz="1300" dirty="0"/>
          </a:p>
        </p:txBody>
      </p:sp>
      <p:pic>
        <p:nvPicPr>
          <p:cNvPr id="36" name="Image 5" descr="preencoded.png"/>
          <p:cNvPicPr>
            <a:picLocks noChangeAspect="1"/>
          </p:cNvPicPr>
          <p:nvPr/>
        </p:nvPicPr>
        <p:blipFill>
          <a:blip r:embed="rId8"/>
          <a:stretch>
            <a:fillRect/>
          </a:stretch>
        </p:blipFill>
        <p:spPr>
          <a:xfrm>
            <a:off x="5413248" y="1225296"/>
            <a:ext cx="347472" cy="347472"/>
          </a:xfrm>
          <a:prstGeom prst="rect">
            <a:avLst/>
          </a:prstGeom>
        </p:spPr>
      </p:pic>
      <p:sp>
        <p:nvSpPr>
          <p:cNvPr id="37" name="Text 29"/>
          <p:cNvSpPr/>
          <p:nvPr/>
        </p:nvSpPr>
        <p:spPr>
          <a:xfrm>
            <a:off x="5852160" y="1252728"/>
            <a:ext cx="2834640" cy="320040"/>
          </a:xfrm>
          <a:prstGeom prst="rect">
            <a:avLst/>
          </a:prstGeom>
          <a:noFill/>
          <a:ln/>
        </p:spPr>
        <p:txBody>
          <a:bodyPr wrap="square" lIns="0" tIns="0" rIns="0" bIns="0" rtlCol="0" anchor="ctr"/>
          <a:lstStyle/>
          <a:p>
            <a:pPr marL="0" indent="0">
              <a:buNone/>
            </a:pPr>
            <a:r>
              <a:rPr lang="en-US" sz="1300" b="1" dirty="0">
                <a:solidFill>
                  <a:srgbClr val="1E2761"/>
                </a:solidFill>
                <a:latin typeface="Calibri" pitchFamily="34" charset="0"/>
                <a:ea typeface="Calibri" pitchFamily="34" charset="-122"/>
                <a:cs typeface="Calibri" pitchFamily="34" charset="-120"/>
              </a:rPr>
              <a:t>Elite Pool</a:t>
            </a:r>
            <a:endParaRPr lang="en-US" sz="1300" dirty="0"/>
          </a:p>
        </p:txBody>
      </p:sp>
      <p:sp>
        <p:nvSpPr>
          <p:cNvPr id="38" name="Shape 30"/>
          <p:cNvSpPr/>
          <p:nvPr/>
        </p:nvSpPr>
        <p:spPr>
          <a:xfrm>
            <a:off x="4846320" y="1810512"/>
            <a:ext cx="4114800" cy="62179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39" name="Shape 31"/>
          <p:cNvSpPr/>
          <p:nvPr/>
        </p:nvSpPr>
        <p:spPr>
          <a:xfrm>
            <a:off x="4846320" y="1810512"/>
            <a:ext cx="475488" cy="621792"/>
          </a:xfrm>
          <a:prstGeom prst="rect">
            <a:avLst/>
          </a:prstGeom>
          <a:solidFill>
            <a:srgbClr val="1E2761"/>
          </a:solidFill>
          <a:ln w="12700">
            <a:solidFill>
              <a:srgbClr val="1E2761"/>
            </a:solidFill>
            <a:prstDash val="solid"/>
          </a:ln>
        </p:spPr>
      </p:sp>
      <p:sp>
        <p:nvSpPr>
          <p:cNvPr id="40" name="Text 32"/>
          <p:cNvSpPr/>
          <p:nvPr/>
        </p:nvSpPr>
        <p:spPr>
          <a:xfrm>
            <a:off x="4846320" y="1810512"/>
            <a:ext cx="475488" cy="621792"/>
          </a:xfrm>
          <a:prstGeom prst="rect">
            <a:avLst/>
          </a:prstGeom>
          <a:noFill/>
          <a:ln/>
        </p:spPr>
        <p:txBody>
          <a:bodyPr wrap="square" lIns="0" tIns="0" rIns="0" bIns="0" rtlCol="0" anchor="ctr"/>
          <a:lstStyle/>
          <a:p>
            <a:pPr marL="0" indent="0" algn="ctr">
              <a:buNone/>
            </a:pPr>
            <a:r>
              <a:rPr lang="en-US" sz="1300" b="1" dirty="0">
                <a:solidFill>
                  <a:srgbClr val="00C8E0"/>
                </a:solidFill>
                <a:latin typeface="Calibri" pitchFamily="34" charset="0"/>
                <a:ea typeface="Calibri" pitchFamily="34" charset="-122"/>
                <a:cs typeface="Calibri" pitchFamily="34" charset="-120"/>
              </a:rPr>
              <a:t>07</a:t>
            </a:r>
            <a:endParaRPr lang="en-US" sz="1300" dirty="0"/>
          </a:p>
        </p:txBody>
      </p:sp>
      <p:pic>
        <p:nvPicPr>
          <p:cNvPr id="41" name="Image 6" descr="preencoded.png"/>
          <p:cNvPicPr>
            <a:picLocks noChangeAspect="1"/>
          </p:cNvPicPr>
          <p:nvPr/>
        </p:nvPicPr>
        <p:blipFill>
          <a:blip r:embed="rId9"/>
          <a:stretch>
            <a:fillRect/>
          </a:stretch>
        </p:blipFill>
        <p:spPr>
          <a:xfrm>
            <a:off x="5413248" y="1938528"/>
            <a:ext cx="347472" cy="347472"/>
          </a:xfrm>
          <a:prstGeom prst="rect">
            <a:avLst/>
          </a:prstGeom>
        </p:spPr>
      </p:pic>
      <p:sp>
        <p:nvSpPr>
          <p:cNvPr id="42" name="Text 33"/>
          <p:cNvSpPr/>
          <p:nvPr/>
        </p:nvSpPr>
        <p:spPr>
          <a:xfrm>
            <a:off x="5852160" y="1965960"/>
            <a:ext cx="2834640" cy="320040"/>
          </a:xfrm>
          <a:prstGeom prst="rect">
            <a:avLst/>
          </a:prstGeom>
          <a:noFill/>
          <a:ln/>
        </p:spPr>
        <p:txBody>
          <a:bodyPr wrap="square" lIns="0" tIns="0" rIns="0" bIns="0" rtlCol="0" anchor="ctr"/>
          <a:lstStyle/>
          <a:p>
            <a:pPr marL="0" indent="0">
              <a:buNone/>
            </a:pPr>
            <a:r>
              <a:rPr lang="en-US" sz="1300" b="1" dirty="0">
                <a:solidFill>
                  <a:srgbClr val="1E2761"/>
                </a:solidFill>
                <a:latin typeface="Calibri" pitchFamily="34" charset="0"/>
                <a:ea typeface="Calibri" pitchFamily="34" charset="-122"/>
                <a:cs typeface="Calibri" pitchFamily="34" charset="-120"/>
              </a:rPr>
              <a:t>Matching Bonus</a:t>
            </a:r>
            <a:endParaRPr lang="en-US" sz="1300" dirty="0"/>
          </a:p>
        </p:txBody>
      </p:sp>
      <p:sp>
        <p:nvSpPr>
          <p:cNvPr id="43" name="Shape 34"/>
          <p:cNvSpPr/>
          <p:nvPr/>
        </p:nvSpPr>
        <p:spPr>
          <a:xfrm>
            <a:off x="4846320" y="2523744"/>
            <a:ext cx="4114800" cy="62179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44" name="Shape 35"/>
          <p:cNvSpPr/>
          <p:nvPr/>
        </p:nvSpPr>
        <p:spPr>
          <a:xfrm>
            <a:off x="4846320" y="2523744"/>
            <a:ext cx="475488" cy="621792"/>
          </a:xfrm>
          <a:prstGeom prst="rect">
            <a:avLst/>
          </a:prstGeom>
          <a:solidFill>
            <a:srgbClr val="1E2761"/>
          </a:solidFill>
          <a:ln w="12700">
            <a:solidFill>
              <a:srgbClr val="1E2761"/>
            </a:solidFill>
            <a:prstDash val="solid"/>
          </a:ln>
        </p:spPr>
      </p:sp>
      <p:sp>
        <p:nvSpPr>
          <p:cNvPr id="45" name="Text 36"/>
          <p:cNvSpPr/>
          <p:nvPr/>
        </p:nvSpPr>
        <p:spPr>
          <a:xfrm>
            <a:off x="4846320" y="2523744"/>
            <a:ext cx="475488" cy="621792"/>
          </a:xfrm>
          <a:prstGeom prst="rect">
            <a:avLst/>
          </a:prstGeom>
          <a:noFill/>
          <a:ln/>
        </p:spPr>
        <p:txBody>
          <a:bodyPr wrap="square" lIns="0" tIns="0" rIns="0" bIns="0" rtlCol="0" anchor="ctr"/>
          <a:lstStyle/>
          <a:p>
            <a:pPr marL="0" indent="0" algn="ctr">
              <a:buNone/>
            </a:pPr>
            <a:r>
              <a:rPr lang="en-US" sz="1300" b="1" dirty="0">
                <a:solidFill>
                  <a:srgbClr val="00C8E0"/>
                </a:solidFill>
                <a:latin typeface="Calibri" pitchFamily="34" charset="0"/>
                <a:ea typeface="Calibri" pitchFamily="34" charset="-122"/>
                <a:cs typeface="Calibri" pitchFamily="34" charset="-120"/>
              </a:rPr>
              <a:t>08</a:t>
            </a:r>
            <a:endParaRPr lang="en-US" sz="1300" dirty="0"/>
          </a:p>
        </p:txBody>
      </p:sp>
      <p:pic>
        <p:nvPicPr>
          <p:cNvPr id="46" name="Image 7" descr="preencoded.png"/>
          <p:cNvPicPr>
            <a:picLocks noChangeAspect="1"/>
          </p:cNvPicPr>
          <p:nvPr/>
        </p:nvPicPr>
        <p:blipFill>
          <a:blip r:embed="rId10"/>
          <a:stretch>
            <a:fillRect/>
          </a:stretch>
        </p:blipFill>
        <p:spPr>
          <a:xfrm>
            <a:off x="5413248" y="2651760"/>
            <a:ext cx="347472" cy="347472"/>
          </a:xfrm>
          <a:prstGeom prst="rect">
            <a:avLst/>
          </a:prstGeom>
        </p:spPr>
      </p:pic>
      <p:sp>
        <p:nvSpPr>
          <p:cNvPr id="47" name="Text 37"/>
          <p:cNvSpPr/>
          <p:nvPr/>
        </p:nvSpPr>
        <p:spPr>
          <a:xfrm>
            <a:off x="5852160" y="2679192"/>
            <a:ext cx="2834640" cy="320040"/>
          </a:xfrm>
          <a:prstGeom prst="rect">
            <a:avLst/>
          </a:prstGeom>
          <a:noFill/>
          <a:ln/>
        </p:spPr>
        <p:txBody>
          <a:bodyPr wrap="square" lIns="0" tIns="0" rIns="0" bIns="0" rtlCol="0" anchor="ctr"/>
          <a:lstStyle/>
          <a:p>
            <a:pPr marL="0" indent="0">
              <a:buNone/>
            </a:pPr>
            <a:r>
              <a:rPr lang="en-US" sz="1300" b="1" dirty="0">
                <a:solidFill>
                  <a:srgbClr val="1E2761"/>
                </a:solidFill>
                <a:latin typeface="Calibri" pitchFamily="34" charset="0"/>
                <a:ea typeface="Calibri" pitchFamily="34" charset="-122"/>
                <a:cs typeface="Calibri" pitchFamily="34" charset="-120"/>
              </a:rPr>
              <a:t>Earning Cap (300%)</a:t>
            </a:r>
            <a:endParaRPr lang="en-US" sz="1300" dirty="0"/>
          </a:p>
        </p:txBody>
      </p:sp>
      <p:sp>
        <p:nvSpPr>
          <p:cNvPr id="48" name="Shape 38"/>
          <p:cNvSpPr/>
          <p:nvPr/>
        </p:nvSpPr>
        <p:spPr>
          <a:xfrm>
            <a:off x="4846320" y="3236976"/>
            <a:ext cx="4114800" cy="62179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49" name="Shape 39"/>
          <p:cNvSpPr/>
          <p:nvPr/>
        </p:nvSpPr>
        <p:spPr>
          <a:xfrm>
            <a:off x="4846320" y="3236976"/>
            <a:ext cx="475488" cy="621792"/>
          </a:xfrm>
          <a:prstGeom prst="rect">
            <a:avLst/>
          </a:prstGeom>
          <a:solidFill>
            <a:srgbClr val="1E2761"/>
          </a:solidFill>
          <a:ln w="12700">
            <a:solidFill>
              <a:srgbClr val="1E2761"/>
            </a:solidFill>
            <a:prstDash val="solid"/>
          </a:ln>
        </p:spPr>
      </p:sp>
      <p:sp>
        <p:nvSpPr>
          <p:cNvPr id="50" name="Text 40"/>
          <p:cNvSpPr/>
          <p:nvPr/>
        </p:nvSpPr>
        <p:spPr>
          <a:xfrm>
            <a:off x="4846320" y="3236976"/>
            <a:ext cx="475488" cy="621792"/>
          </a:xfrm>
          <a:prstGeom prst="rect">
            <a:avLst/>
          </a:prstGeom>
          <a:noFill/>
          <a:ln/>
        </p:spPr>
        <p:txBody>
          <a:bodyPr wrap="square" lIns="0" tIns="0" rIns="0" bIns="0" rtlCol="0" anchor="ctr"/>
          <a:lstStyle/>
          <a:p>
            <a:pPr marL="0" indent="0" algn="ctr">
              <a:buNone/>
            </a:pPr>
            <a:r>
              <a:rPr lang="en-US" sz="1300" b="1" dirty="0">
                <a:solidFill>
                  <a:srgbClr val="00C8E0"/>
                </a:solidFill>
                <a:latin typeface="Calibri" pitchFamily="34" charset="0"/>
                <a:ea typeface="Calibri" pitchFamily="34" charset="-122"/>
                <a:cs typeface="Calibri" pitchFamily="34" charset="-120"/>
              </a:rPr>
              <a:t>09</a:t>
            </a:r>
            <a:endParaRPr lang="en-US" sz="1300" dirty="0"/>
          </a:p>
        </p:txBody>
      </p:sp>
      <p:pic>
        <p:nvPicPr>
          <p:cNvPr id="51" name="Image 8" descr="preencoded.png"/>
          <p:cNvPicPr>
            <a:picLocks noChangeAspect="1"/>
          </p:cNvPicPr>
          <p:nvPr/>
        </p:nvPicPr>
        <p:blipFill>
          <a:blip r:embed="rId11"/>
          <a:stretch>
            <a:fillRect/>
          </a:stretch>
        </p:blipFill>
        <p:spPr>
          <a:xfrm>
            <a:off x="5413248" y="3364992"/>
            <a:ext cx="347472" cy="347472"/>
          </a:xfrm>
          <a:prstGeom prst="rect">
            <a:avLst/>
          </a:prstGeom>
        </p:spPr>
      </p:pic>
      <p:sp>
        <p:nvSpPr>
          <p:cNvPr id="52" name="Text 41"/>
          <p:cNvSpPr/>
          <p:nvPr/>
        </p:nvSpPr>
        <p:spPr>
          <a:xfrm>
            <a:off x="5852160" y="3392424"/>
            <a:ext cx="2834640" cy="320040"/>
          </a:xfrm>
          <a:prstGeom prst="rect">
            <a:avLst/>
          </a:prstGeom>
          <a:noFill/>
          <a:ln/>
        </p:spPr>
        <p:txBody>
          <a:bodyPr wrap="square" lIns="0" tIns="0" rIns="0" bIns="0" rtlCol="0" anchor="ctr"/>
          <a:lstStyle/>
          <a:p>
            <a:pPr marL="0" indent="0">
              <a:buNone/>
            </a:pPr>
            <a:r>
              <a:rPr lang="en-US" sz="1300" b="1" dirty="0">
                <a:solidFill>
                  <a:srgbClr val="1E2761"/>
                </a:solidFill>
                <a:latin typeface="Calibri" pitchFamily="34" charset="0"/>
                <a:ea typeface="Calibri" pitchFamily="34" charset="-122"/>
                <a:cs typeface="Calibri" pitchFamily="34" charset="-120"/>
              </a:rPr>
              <a:t>Renewal</a:t>
            </a:r>
            <a:endParaRPr lang="en-US" sz="1300" dirty="0"/>
          </a:p>
        </p:txBody>
      </p:sp>
      <p:sp>
        <p:nvSpPr>
          <p:cNvPr id="53" name="Shape 42"/>
          <p:cNvSpPr/>
          <p:nvPr/>
        </p:nvSpPr>
        <p:spPr>
          <a:xfrm>
            <a:off x="4846320" y="3950208"/>
            <a:ext cx="4114800" cy="62179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54" name="Shape 43"/>
          <p:cNvSpPr/>
          <p:nvPr/>
        </p:nvSpPr>
        <p:spPr>
          <a:xfrm>
            <a:off x="4846320" y="3950208"/>
            <a:ext cx="475488" cy="621792"/>
          </a:xfrm>
          <a:prstGeom prst="rect">
            <a:avLst/>
          </a:prstGeom>
          <a:solidFill>
            <a:srgbClr val="1E2761"/>
          </a:solidFill>
          <a:ln w="12700">
            <a:solidFill>
              <a:srgbClr val="1E2761"/>
            </a:solidFill>
            <a:prstDash val="solid"/>
          </a:ln>
        </p:spPr>
      </p:sp>
      <p:sp>
        <p:nvSpPr>
          <p:cNvPr id="55" name="Text 44"/>
          <p:cNvSpPr/>
          <p:nvPr/>
        </p:nvSpPr>
        <p:spPr>
          <a:xfrm>
            <a:off x="4846320" y="3950208"/>
            <a:ext cx="475488" cy="621792"/>
          </a:xfrm>
          <a:prstGeom prst="rect">
            <a:avLst/>
          </a:prstGeom>
          <a:noFill/>
          <a:ln/>
        </p:spPr>
        <p:txBody>
          <a:bodyPr wrap="square" lIns="0" tIns="0" rIns="0" bIns="0" rtlCol="0" anchor="ctr"/>
          <a:lstStyle/>
          <a:p>
            <a:pPr marL="0" indent="0" algn="ctr">
              <a:buNone/>
            </a:pPr>
            <a:r>
              <a:rPr lang="en-US" sz="1300" b="1" dirty="0">
                <a:solidFill>
                  <a:srgbClr val="00C8E0"/>
                </a:solidFill>
                <a:latin typeface="Calibri" pitchFamily="34" charset="0"/>
                <a:ea typeface="Calibri" pitchFamily="34" charset="-122"/>
                <a:cs typeface="Calibri" pitchFamily="34" charset="-120"/>
              </a:rPr>
              <a:t>10</a:t>
            </a:r>
            <a:endParaRPr lang="en-US" sz="1300" dirty="0"/>
          </a:p>
        </p:txBody>
      </p:sp>
      <p:pic>
        <p:nvPicPr>
          <p:cNvPr id="56" name="Image 9" descr="preencoded.png"/>
          <p:cNvPicPr>
            <a:picLocks noChangeAspect="1"/>
          </p:cNvPicPr>
          <p:nvPr/>
        </p:nvPicPr>
        <p:blipFill>
          <a:blip r:embed="rId12"/>
          <a:stretch>
            <a:fillRect/>
          </a:stretch>
        </p:blipFill>
        <p:spPr>
          <a:xfrm>
            <a:off x="5413248" y="4078224"/>
            <a:ext cx="347472" cy="347472"/>
          </a:xfrm>
          <a:prstGeom prst="rect">
            <a:avLst/>
          </a:prstGeom>
        </p:spPr>
      </p:pic>
      <p:sp>
        <p:nvSpPr>
          <p:cNvPr id="57" name="Text 45"/>
          <p:cNvSpPr/>
          <p:nvPr/>
        </p:nvSpPr>
        <p:spPr>
          <a:xfrm>
            <a:off x="5852160" y="4105656"/>
            <a:ext cx="2834640" cy="320040"/>
          </a:xfrm>
          <a:prstGeom prst="rect">
            <a:avLst/>
          </a:prstGeom>
          <a:noFill/>
          <a:ln/>
        </p:spPr>
        <p:txBody>
          <a:bodyPr wrap="square" lIns="0" tIns="0" rIns="0" bIns="0" rtlCol="0" anchor="ctr"/>
          <a:lstStyle/>
          <a:p>
            <a:pPr marL="0" indent="0">
              <a:buNone/>
            </a:pPr>
            <a:r>
              <a:rPr lang="en-US" sz="1300" b="1" dirty="0">
                <a:solidFill>
                  <a:srgbClr val="1E2761"/>
                </a:solidFill>
                <a:latin typeface="Calibri" pitchFamily="34" charset="0"/>
                <a:ea typeface="Calibri" pitchFamily="34" charset="-122"/>
                <a:cs typeface="Calibri" pitchFamily="34" charset="-120"/>
              </a:rPr>
              <a:t>Membership Transfer</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109728" cy="960120"/>
          </a:xfrm>
          <a:prstGeom prst="rect">
            <a:avLst/>
          </a:prstGeom>
          <a:solidFill>
            <a:srgbClr val="00C8E0"/>
          </a:solidFill>
          <a:ln w="12700">
            <a:solidFill>
              <a:srgbClr val="00C8E0"/>
            </a:solidFill>
            <a:prstDash val="solid"/>
          </a:ln>
        </p:spPr>
      </p:sp>
      <p:sp>
        <p:nvSpPr>
          <p:cNvPr id="4" name="Text 2"/>
          <p:cNvSpPr/>
          <p:nvPr/>
        </p:nvSpPr>
        <p:spPr>
          <a:xfrm>
            <a:off x="228600" y="73152"/>
            <a:ext cx="7772400" cy="50292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01  What is </a:t>
            </a:r>
            <a:r>
              <a:rPr lang="en-US" sz="2600" b="1" dirty="0" err="1" smtClean="0">
                <a:solidFill>
                  <a:srgbClr val="FFFFFF"/>
                </a:solidFill>
                <a:latin typeface="Calibri" pitchFamily="34" charset="0"/>
                <a:ea typeface="Calibri" pitchFamily="34" charset="-122"/>
                <a:cs typeface="Calibri" pitchFamily="34" charset="-120"/>
              </a:rPr>
              <a:t>EverRise</a:t>
            </a:r>
            <a:r>
              <a:rPr lang="en-US" sz="2600" b="1" dirty="0" smtClean="0">
                <a:solidFill>
                  <a:srgbClr val="FFFFFF"/>
                </a:solidFill>
                <a:latin typeface="Calibri" pitchFamily="34" charset="0"/>
                <a:ea typeface="Calibri" pitchFamily="34" charset="-122"/>
                <a:cs typeface="Calibri" pitchFamily="34" charset="-120"/>
              </a:rPr>
              <a:t> </a:t>
            </a:r>
            <a:r>
              <a:rPr lang="en-US" sz="2600" b="1" dirty="0">
                <a:solidFill>
                  <a:srgbClr val="FFFFFF"/>
                </a:solidFill>
                <a:latin typeface="Calibri" pitchFamily="34" charset="0"/>
                <a:ea typeface="Calibri" pitchFamily="34" charset="-122"/>
                <a:cs typeface="Calibri" pitchFamily="34" charset="-120"/>
              </a:rPr>
              <a:t>Network</a:t>
            </a:r>
            <a:endParaRPr lang="en-US" sz="2600" dirty="0"/>
          </a:p>
        </p:txBody>
      </p:sp>
      <p:sp>
        <p:nvSpPr>
          <p:cNvPr id="5" name="Text 3"/>
          <p:cNvSpPr/>
          <p:nvPr/>
        </p:nvSpPr>
        <p:spPr>
          <a:xfrm>
            <a:off x="228600" y="576072"/>
            <a:ext cx="7772400" cy="320040"/>
          </a:xfrm>
          <a:prstGeom prst="rect">
            <a:avLst/>
          </a:prstGeom>
          <a:noFill/>
          <a:ln/>
        </p:spPr>
        <p:txBody>
          <a:bodyPr wrap="square" lIns="0" tIns="0" rIns="0" bIns="0" rtlCol="0" anchor="ctr"/>
          <a:lstStyle/>
          <a:p>
            <a:pPr marL="0" indent="0">
              <a:buNone/>
            </a:pPr>
            <a:r>
              <a:rPr lang="en-US" sz="1200" dirty="0">
                <a:solidFill>
                  <a:srgbClr val="B8F0F8"/>
                </a:solidFill>
                <a:latin typeface="Calibri" pitchFamily="34" charset="0"/>
                <a:ea typeface="Calibri" pitchFamily="34" charset="-122"/>
                <a:cs typeface="Calibri" pitchFamily="34" charset="-120"/>
              </a:rPr>
              <a:t>A decentralized network marketing protocol on Binance Smart Chain</a:t>
            </a:r>
            <a:endParaRPr lang="en-US" sz="1200" dirty="0"/>
          </a:p>
        </p:txBody>
      </p:sp>
      <p:sp>
        <p:nvSpPr>
          <p:cNvPr id="6" name="Shape 4"/>
          <p:cNvSpPr/>
          <p:nvPr/>
        </p:nvSpPr>
        <p:spPr>
          <a:xfrm>
            <a:off x="0" y="4864608"/>
            <a:ext cx="9144000" cy="274320"/>
          </a:xfrm>
          <a:prstGeom prst="rect">
            <a:avLst/>
          </a:prstGeom>
          <a:solidFill>
            <a:srgbClr val="141A45"/>
          </a:solidFill>
          <a:ln w="12700">
            <a:solidFill>
              <a:srgbClr val="141A45"/>
            </a:solidFill>
            <a:prstDash val="solid"/>
          </a:ln>
        </p:spPr>
      </p:sp>
      <p:sp>
        <p:nvSpPr>
          <p:cNvPr id="7" name="Text 5"/>
          <p:cNvSpPr/>
          <p:nvPr/>
        </p:nvSpPr>
        <p:spPr>
          <a:xfrm>
            <a:off x="182880" y="4873752"/>
            <a:ext cx="8778240" cy="228600"/>
          </a:xfrm>
          <a:prstGeom prst="rect">
            <a:avLst/>
          </a:prstGeom>
          <a:noFill/>
          <a:ln/>
        </p:spPr>
        <p:txBody>
          <a:bodyPr wrap="square" lIns="0" tIns="0" rIns="0" bIns="0" rtlCol="0" anchor="ctr"/>
          <a:lstStyle/>
          <a:p>
            <a:r>
              <a:rPr lang="en-US" sz="850" dirty="0" err="1">
                <a:solidFill>
                  <a:srgbClr val="94A3B8"/>
                </a:solidFill>
                <a:latin typeface="Calibri" pitchFamily="34" charset="0"/>
                <a:ea typeface="Calibri" pitchFamily="34" charset="-122"/>
                <a:cs typeface="Calibri" pitchFamily="34" charset="-120"/>
              </a:rPr>
              <a:t>EverRise</a:t>
            </a:r>
            <a:r>
              <a:rPr lang="en-US" sz="850" dirty="0">
                <a:solidFill>
                  <a:srgbClr val="94A3B8"/>
                </a:solidFill>
                <a:latin typeface="Calibri" pitchFamily="34" charset="0"/>
                <a:ea typeface="Calibri" pitchFamily="34" charset="-122"/>
                <a:cs typeface="Calibri" pitchFamily="34" charset="-120"/>
              </a:rPr>
              <a:t> </a:t>
            </a:r>
            <a:r>
              <a:rPr lang="en-US" sz="850" dirty="0">
                <a:solidFill>
                  <a:srgbClr val="94A3B8"/>
                </a:solidFill>
                <a:latin typeface="Calibri" pitchFamily="34" charset="0"/>
                <a:ea typeface="Calibri" pitchFamily="34" charset="-122"/>
                <a:cs typeface="Calibri" pitchFamily="34" charset="-120"/>
              </a:rPr>
              <a:t>Network  |  Reward Structure</a:t>
            </a:r>
            <a:endParaRPr lang="en-US" sz="850" dirty="0"/>
          </a:p>
        </p:txBody>
      </p:sp>
      <p:sp>
        <p:nvSpPr>
          <p:cNvPr id="8" name="Shape 6"/>
          <p:cNvSpPr/>
          <p:nvPr/>
        </p:nvSpPr>
        <p:spPr>
          <a:xfrm>
            <a:off x="274320" y="1051560"/>
            <a:ext cx="8595360" cy="1024128"/>
          </a:xfrm>
          <a:prstGeom prst="rect">
            <a:avLst/>
          </a:prstGeom>
          <a:solidFill>
            <a:srgbClr val="1E2761"/>
          </a:solidFill>
          <a:ln w="12700">
            <a:solidFill>
              <a:srgbClr val="D1D9F0"/>
            </a:solidFill>
            <a:prstDash val="solid"/>
          </a:ln>
        </p:spPr>
      </p:sp>
      <p:sp>
        <p:nvSpPr>
          <p:cNvPr id="9" name="Shape 7"/>
          <p:cNvSpPr/>
          <p:nvPr/>
        </p:nvSpPr>
        <p:spPr>
          <a:xfrm>
            <a:off x="274320" y="1051560"/>
            <a:ext cx="64008" cy="1024128"/>
          </a:xfrm>
          <a:prstGeom prst="rect">
            <a:avLst/>
          </a:prstGeom>
          <a:solidFill>
            <a:srgbClr val="00C8E0"/>
          </a:solidFill>
          <a:ln w="12700">
            <a:solidFill>
              <a:srgbClr val="00C8E0"/>
            </a:solidFill>
            <a:prstDash val="solid"/>
          </a:ln>
        </p:spPr>
      </p:sp>
      <p:sp>
        <p:nvSpPr>
          <p:cNvPr id="10" name="Text 8"/>
          <p:cNvSpPr/>
          <p:nvPr/>
        </p:nvSpPr>
        <p:spPr>
          <a:xfrm>
            <a:off x="502920" y="1097280"/>
            <a:ext cx="8229600" cy="914400"/>
          </a:xfrm>
          <a:prstGeom prst="rect">
            <a:avLst/>
          </a:prstGeom>
          <a:noFill/>
          <a:ln/>
        </p:spPr>
        <p:txBody>
          <a:bodyPr wrap="square" lIns="0" tIns="0" rIns="0" bIns="0" rtlCol="0" anchor="ctr"/>
          <a:lstStyle/>
          <a:p>
            <a:pPr marL="0" indent="0">
              <a:buNone/>
            </a:pPr>
            <a:r>
              <a:rPr lang="en-US" sz="1400" i="1" dirty="0" err="1" smtClean="0">
                <a:solidFill>
                  <a:srgbClr val="FFFFFF"/>
                </a:solidFill>
                <a:latin typeface="Calibri" pitchFamily="34" charset="0"/>
                <a:ea typeface="Calibri" pitchFamily="34" charset="-122"/>
                <a:cs typeface="Calibri" pitchFamily="34" charset="-120"/>
              </a:rPr>
              <a:t>EverRise</a:t>
            </a:r>
            <a:r>
              <a:rPr lang="en-US" sz="1400" i="1" dirty="0" smtClean="0">
                <a:solidFill>
                  <a:srgbClr val="FFFFFF"/>
                </a:solidFill>
                <a:latin typeface="Calibri" pitchFamily="34" charset="0"/>
                <a:ea typeface="Calibri" pitchFamily="34" charset="-122"/>
                <a:cs typeface="Calibri" pitchFamily="34" charset="-120"/>
              </a:rPr>
              <a:t> </a:t>
            </a:r>
            <a:r>
              <a:rPr lang="en-US" sz="1400" i="1" dirty="0">
                <a:solidFill>
                  <a:srgbClr val="FFFFFF"/>
                </a:solidFill>
                <a:latin typeface="Calibri" pitchFamily="34" charset="0"/>
                <a:ea typeface="Calibri" pitchFamily="34" charset="-122"/>
                <a:cs typeface="Calibri" pitchFamily="34" charset="-120"/>
              </a:rPr>
              <a:t>Network is the first MLM protocol with fully decentralized admin control — built on immutable smart contracts that no one can modify after deployment.</a:t>
            </a:r>
            <a:endParaRPr lang="en-US" sz="1400" dirty="0"/>
          </a:p>
        </p:txBody>
      </p:sp>
      <p:sp>
        <p:nvSpPr>
          <p:cNvPr id="11" name="Shape 9"/>
          <p:cNvSpPr/>
          <p:nvPr/>
        </p:nvSpPr>
        <p:spPr>
          <a:xfrm>
            <a:off x="274320" y="2212848"/>
            <a:ext cx="2697480" cy="251460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12" name="Shape 10"/>
          <p:cNvSpPr/>
          <p:nvPr/>
        </p:nvSpPr>
        <p:spPr>
          <a:xfrm>
            <a:off x="274320" y="2212848"/>
            <a:ext cx="64008" cy="2514600"/>
          </a:xfrm>
          <a:prstGeom prst="rect">
            <a:avLst/>
          </a:prstGeom>
          <a:solidFill>
            <a:srgbClr val="00C8E0"/>
          </a:solidFill>
          <a:ln w="12700">
            <a:solidFill>
              <a:srgbClr val="00C8E0"/>
            </a:solidFill>
            <a:prstDash val="solid"/>
          </a:ln>
        </p:spPr>
      </p:sp>
      <p:pic>
        <p:nvPicPr>
          <p:cNvPr id="13" name="Image 0" descr="preencoded.png"/>
          <p:cNvPicPr>
            <a:picLocks noChangeAspect="1"/>
          </p:cNvPicPr>
          <p:nvPr/>
        </p:nvPicPr>
        <p:blipFill>
          <a:blip r:embed="rId3"/>
          <a:stretch>
            <a:fillRect/>
          </a:stretch>
        </p:blipFill>
        <p:spPr>
          <a:xfrm>
            <a:off x="384048" y="2331720"/>
            <a:ext cx="402336" cy="402336"/>
          </a:xfrm>
          <a:prstGeom prst="rect">
            <a:avLst/>
          </a:prstGeom>
        </p:spPr>
      </p:pic>
      <p:sp>
        <p:nvSpPr>
          <p:cNvPr id="14" name="Text 11"/>
          <p:cNvSpPr/>
          <p:nvPr/>
        </p:nvSpPr>
        <p:spPr>
          <a:xfrm>
            <a:off x="384048" y="2816352"/>
            <a:ext cx="2377440" cy="384048"/>
          </a:xfrm>
          <a:prstGeom prst="rect">
            <a:avLst/>
          </a:prstGeom>
          <a:noFill/>
          <a:ln/>
        </p:spPr>
        <p:txBody>
          <a:bodyPr wrap="square" lIns="0" tIns="0" rIns="0" bIns="0" rtlCol="0" anchor="ctr"/>
          <a:lstStyle/>
          <a:p>
            <a:pPr marL="0" indent="0">
              <a:buNone/>
            </a:pPr>
            <a:r>
              <a:rPr lang="en-US" sz="1200" b="1" dirty="0">
                <a:solidFill>
                  <a:srgbClr val="1E2761"/>
                </a:solidFill>
                <a:latin typeface="Calibri" pitchFamily="34" charset="0"/>
                <a:ea typeface="Calibri" pitchFamily="34" charset="-122"/>
                <a:cs typeface="Calibri" pitchFamily="34" charset="-120"/>
              </a:rPr>
              <a:t>Immutable Rules</a:t>
            </a:r>
            <a:endParaRPr lang="en-US" sz="1200" dirty="0"/>
          </a:p>
        </p:txBody>
      </p:sp>
      <p:sp>
        <p:nvSpPr>
          <p:cNvPr id="15" name="Text 12"/>
          <p:cNvSpPr/>
          <p:nvPr/>
        </p:nvSpPr>
        <p:spPr>
          <a:xfrm>
            <a:off x="384048" y="3218688"/>
            <a:ext cx="2423160" cy="137160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All commission rates, placement logic, and fund allocation are hard-coded. No one — including the creator — can change them.</a:t>
            </a:r>
            <a:endParaRPr lang="en-US" sz="1000" dirty="0"/>
          </a:p>
        </p:txBody>
      </p:sp>
      <p:sp>
        <p:nvSpPr>
          <p:cNvPr id="16" name="Shape 13"/>
          <p:cNvSpPr/>
          <p:nvPr/>
        </p:nvSpPr>
        <p:spPr>
          <a:xfrm>
            <a:off x="3154680" y="2212848"/>
            <a:ext cx="2697480" cy="251460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17" name="Shape 14"/>
          <p:cNvSpPr/>
          <p:nvPr/>
        </p:nvSpPr>
        <p:spPr>
          <a:xfrm>
            <a:off x="3154680" y="2212848"/>
            <a:ext cx="64008" cy="2514600"/>
          </a:xfrm>
          <a:prstGeom prst="rect">
            <a:avLst/>
          </a:prstGeom>
          <a:solidFill>
            <a:srgbClr val="00C8E0"/>
          </a:solidFill>
          <a:ln w="12700">
            <a:solidFill>
              <a:srgbClr val="00C8E0"/>
            </a:solidFill>
            <a:prstDash val="solid"/>
          </a:ln>
        </p:spPr>
      </p:sp>
      <p:pic>
        <p:nvPicPr>
          <p:cNvPr id="18" name="Image 1" descr="preencoded.png"/>
          <p:cNvPicPr>
            <a:picLocks noChangeAspect="1"/>
          </p:cNvPicPr>
          <p:nvPr/>
        </p:nvPicPr>
        <p:blipFill>
          <a:blip r:embed="rId4"/>
          <a:stretch>
            <a:fillRect/>
          </a:stretch>
        </p:blipFill>
        <p:spPr>
          <a:xfrm>
            <a:off x="3264408" y="2331720"/>
            <a:ext cx="402336" cy="402336"/>
          </a:xfrm>
          <a:prstGeom prst="rect">
            <a:avLst/>
          </a:prstGeom>
        </p:spPr>
      </p:pic>
      <p:sp>
        <p:nvSpPr>
          <p:cNvPr id="19" name="Text 15"/>
          <p:cNvSpPr/>
          <p:nvPr/>
        </p:nvSpPr>
        <p:spPr>
          <a:xfrm>
            <a:off x="3264408" y="2816352"/>
            <a:ext cx="2377440" cy="384048"/>
          </a:xfrm>
          <a:prstGeom prst="rect">
            <a:avLst/>
          </a:prstGeom>
          <a:noFill/>
          <a:ln/>
        </p:spPr>
        <p:txBody>
          <a:bodyPr wrap="square" lIns="0" tIns="0" rIns="0" bIns="0" rtlCol="0" anchor="ctr"/>
          <a:lstStyle/>
          <a:p>
            <a:pPr marL="0" indent="0">
              <a:buNone/>
            </a:pPr>
            <a:r>
              <a:rPr lang="en-US" sz="1200" b="1" dirty="0">
                <a:solidFill>
                  <a:srgbClr val="1E2761"/>
                </a:solidFill>
                <a:latin typeface="Calibri" pitchFamily="34" charset="0"/>
                <a:ea typeface="Calibri" pitchFamily="34" charset="-122"/>
                <a:cs typeface="Calibri" pitchFamily="34" charset="-120"/>
              </a:rPr>
              <a:t>Unstoppable Platform</a:t>
            </a:r>
            <a:endParaRPr lang="en-US" sz="1200" dirty="0"/>
          </a:p>
        </p:txBody>
      </p:sp>
      <p:sp>
        <p:nvSpPr>
          <p:cNvPr id="20" name="Text 16"/>
          <p:cNvSpPr/>
          <p:nvPr/>
        </p:nvSpPr>
        <p:spPr>
          <a:xfrm>
            <a:off x="3264408" y="3218688"/>
            <a:ext cx="2423160" cy="137160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UI hosted permanently on Arweave. ENS domain renewable by anyone. Self-hostable by any community member globally.</a:t>
            </a:r>
            <a:endParaRPr lang="en-US" sz="1000" dirty="0"/>
          </a:p>
        </p:txBody>
      </p:sp>
      <p:sp>
        <p:nvSpPr>
          <p:cNvPr id="21" name="Shape 17"/>
          <p:cNvSpPr/>
          <p:nvPr/>
        </p:nvSpPr>
        <p:spPr>
          <a:xfrm>
            <a:off x="6035040" y="2212848"/>
            <a:ext cx="2697480" cy="251460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2" name="Shape 18"/>
          <p:cNvSpPr/>
          <p:nvPr/>
        </p:nvSpPr>
        <p:spPr>
          <a:xfrm>
            <a:off x="6035040" y="2212848"/>
            <a:ext cx="64008" cy="2514600"/>
          </a:xfrm>
          <a:prstGeom prst="rect">
            <a:avLst/>
          </a:prstGeom>
          <a:solidFill>
            <a:srgbClr val="00C8E0"/>
          </a:solidFill>
          <a:ln w="12700">
            <a:solidFill>
              <a:srgbClr val="00C8E0"/>
            </a:solidFill>
            <a:prstDash val="solid"/>
          </a:ln>
        </p:spPr>
      </p:sp>
      <p:pic>
        <p:nvPicPr>
          <p:cNvPr id="23" name="Image 2" descr="preencoded.png"/>
          <p:cNvPicPr>
            <a:picLocks noChangeAspect="1"/>
          </p:cNvPicPr>
          <p:nvPr/>
        </p:nvPicPr>
        <p:blipFill>
          <a:blip r:embed="rId5"/>
          <a:stretch>
            <a:fillRect/>
          </a:stretch>
        </p:blipFill>
        <p:spPr>
          <a:xfrm>
            <a:off x="6144768" y="2331720"/>
            <a:ext cx="402336" cy="402336"/>
          </a:xfrm>
          <a:prstGeom prst="rect">
            <a:avLst/>
          </a:prstGeom>
        </p:spPr>
      </p:pic>
      <p:sp>
        <p:nvSpPr>
          <p:cNvPr id="24" name="Text 19"/>
          <p:cNvSpPr/>
          <p:nvPr/>
        </p:nvSpPr>
        <p:spPr>
          <a:xfrm>
            <a:off x="6144768" y="2816352"/>
            <a:ext cx="2377440" cy="384048"/>
          </a:xfrm>
          <a:prstGeom prst="rect">
            <a:avLst/>
          </a:prstGeom>
          <a:noFill/>
          <a:ln/>
        </p:spPr>
        <p:txBody>
          <a:bodyPr wrap="square" lIns="0" tIns="0" rIns="0" bIns="0" rtlCol="0" anchor="ctr"/>
          <a:lstStyle/>
          <a:p>
            <a:pPr marL="0" indent="0">
              <a:buNone/>
            </a:pPr>
            <a:r>
              <a:rPr lang="en-US" sz="1200" b="1" dirty="0">
                <a:solidFill>
                  <a:srgbClr val="1E2761"/>
                </a:solidFill>
                <a:latin typeface="Calibri" pitchFamily="34" charset="0"/>
                <a:ea typeface="Calibri" pitchFamily="34" charset="-122"/>
                <a:cs typeface="Calibri" pitchFamily="34" charset="-120"/>
              </a:rPr>
              <a:t>Transparent by Design</a:t>
            </a:r>
            <a:endParaRPr lang="en-US" sz="1200" dirty="0"/>
          </a:p>
        </p:txBody>
      </p:sp>
      <p:sp>
        <p:nvSpPr>
          <p:cNvPr id="25" name="Text 20"/>
          <p:cNvSpPr/>
          <p:nvPr/>
        </p:nvSpPr>
        <p:spPr>
          <a:xfrm>
            <a:off x="6144768" y="3218688"/>
            <a:ext cx="2423160" cy="137160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Every transaction is publicly verifiable on BSCScan. Open-source contracts, no hidden admin keys, no backdoors.</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109728" cy="960120"/>
          </a:xfrm>
          <a:prstGeom prst="rect">
            <a:avLst/>
          </a:prstGeom>
          <a:solidFill>
            <a:srgbClr val="00C8E0"/>
          </a:solidFill>
          <a:ln w="12700">
            <a:solidFill>
              <a:srgbClr val="00C8E0"/>
            </a:solidFill>
            <a:prstDash val="solid"/>
          </a:ln>
        </p:spPr>
      </p:sp>
      <p:sp>
        <p:nvSpPr>
          <p:cNvPr id="4" name="Text 2"/>
          <p:cNvSpPr/>
          <p:nvPr/>
        </p:nvSpPr>
        <p:spPr>
          <a:xfrm>
            <a:off x="228600" y="73152"/>
            <a:ext cx="7772400" cy="502920"/>
          </a:xfrm>
          <a:prstGeom prst="rect">
            <a:avLst/>
          </a:prstGeom>
          <a:noFill/>
          <a:ln/>
        </p:spPr>
        <p:txBody>
          <a:bodyPr wrap="square" lIns="0" tIns="0" rIns="0" bIns="0" rtlCol="0" anchor="ctr"/>
          <a:lstStyle/>
          <a:p>
            <a:r>
              <a:rPr lang="en-US" sz="2600" b="1" dirty="0">
                <a:solidFill>
                  <a:srgbClr val="FFFFFF"/>
                </a:solidFill>
                <a:latin typeface="Calibri" pitchFamily="34" charset="0"/>
                <a:ea typeface="Calibri" pitchFamily="34" charset="-122"/>
                <a:cs typeface="Calibri" pitchFamily="34" charset="-120"/>
              </a:rPr>
              <a:t>02 </a:t>
            </a:r>
            <a:r>
              <a:rPr lang="en-US" sz="2600" b="1" dirty="0" err="1" smtClean="0">
                <a:solidFill>
                  <a:srgbClr val="FFFFFF"/>
                </a:solidFill>
                <a:latin typeface="Calibri" pitchFamily="34" charset="0"/>
                <a:ea typeface="Calibri" pitchFamily="34" charset="-122"/>
                <a:cs typeface="Calibri" pitchFamily="34" charset="-120"/>
              </a:rPr>
              <a:t>EverRise's</a:t>
            </a:r>
            <a:r>
              <a:rPr lang="en-US" sz="2600" b="1" dirty="0" smtClean="0">
                <a:solidFill>
                  <a:srgbClr val="FFFFFF"/>
                </a:solidFill>
                <a:latin typeface="Calibri" pitchFamily="34" charset="0"/>
                <a:ea typeface="Calibri" pitchFamily="34" charset="-122"/>
                <a:cs typeface="Calibri" pitchFamily="34" charset="-120"/>
              </a:rPr>
              <a:t> </a:t>
            </a:r>
            <a:r>
              <a:rPr lang="en-US" sz="2600" b="1" dirty="0">
                <a:solidFill>
                  <a:srgbClr val="FFFFFF"/>
                </a:solidFill>
                <a:latin typeface="Calibri" pitchFamily="34" charset="0"/>
                <a:ea typeface="Calibri" pitchFamily="34" charset="-122"/>
                <a:cs typeface="Calibri" pitchFamily="34" charset="-120"/>
              </a:rPr>
              <a:t>Goals</a:t>
            </a:r>
            <a:endParaRPr lang="en-US" sz="2600" dirty="0"/>
          </a:p>
        </p:txBody>
      </p:sp>
      <p:sp>
        <p:nvSpPr>
          <p:cNvPr id="5" name="Text 3"/>
          <p:cNvSpPr/>
          <p:nvPr/>
        </p:nvSpPr>
        <p:spPr>
          <a:xfrm>
            <a:off x="228600" y="576072"/>
            <a:ext cx="7772400" cy="320040"/>
          </a:xfrm>
          <a:prstGeom prst="rect">
            <a:avLst/>
          </a:prstGeom>
          <a:noFill/>
          <a:ln/>
        </p:spPr>
        <p:txBody>
          <a:bodyPr wrap="square" lIns="0" tIns="0" rIns="0" bIns="0" rtlCol="0" anchor="ctr"/>
          <a:lstStyle/>
          <a:p>
            <a:pPr marL="0" indent="0">
              <a:buNone/>
            </a:pPr>
            <a:r>
              <a:rPr lang="en-US" sz="1200" dirty="0">
                <a:solidFill>
                  <a:srgbClr val="B8F0F8"/>
                </a:solidFill>
                <a:latin typeface="Calibri" pitchFamily="34" charset="0"/>
                <a:ea typeface="Calibri" pitchFamily="34" charset="-122"/>
                <a:cs typeface="Calibri" pitchFamily="34" charset="-120"/>
              </a:rPr>
              <a:t>Three problems solved simultaneously — by code, not by promises</a:t>
            </a:r>
            <a:endParaRPr lang="en-US" sz="1200" dirty="0"/>
          </a:p>
        </p:txBody>
      </p:sp>
      <p:sp>
        <p:nvSpPr>
          <p:cNvPr id="6" name="Shape 4"/>
          <p:cNvSpPr/>
          <p:nvPr/>
        </p:nvSpPr>
        <p:spPr>
          <a:xfrm>
            <a:off x="0" y="4864608"/>
            <a:ext cx="9144000" cy="274320"/>
          </a:xfrm>
          <a:prstGeom prst="rect">
            <a:avLst/>
          </a:prstGeom>
          <a:solidFill>
            <a:srgbClr val="141A45"/>
          </a:solidFill>
          <a:ln w="12700">
            <a:solidFill>
              <a:srgbClr val="141A45"/>
            </a:solidFill>
            <a:prstDash val="solid"/>
          </a:ln>
        </p:spPr>
      </p:sp>
      <p:sp>
        <p:nvSpPr>
          <p:cNvPr id="7" name="Text 5"/>
          <p:cNvSpPr/>
          <p:nvPr/>
        </p:nvSpPr>
        <p:spPr>
          <a:xfrm>
            <a:off x="182880" y="4873752"/>
            <a:ext cx="8778240" cy="228600"/>
          </a:xfrm>
          <a:prstGeom prst="rect">
            <a:avLst/>
          </a:prstGeom>
          <a:noFill/>
          <a:ln/>
        </p:spPr>
        <p:txBody>
          <a:bodyPr wrap="square" lIns="0" tIns="0" rIns="0" bIns="0" rtlCol="0" anchor="ctr"/>
          <a:lstStyle/>
          <a:p>
            <a:r>
              <a:rPr lang="en-US" sz="850" b="1" dirty="0" err="1">
                <a:solidFill>
                  <a:srgbClr val="94A3B8"/>
                </a:solidFill>
                <a:latin typeface="Calibri" pitchFamily="34" charset="0"/>
                <a:ea typeface="Calibri" pitchFamily="34" charset="-122"/>
                <a:cs typeface="Calibri" pitchFamily="34" charset="-120"/>
              </a:rPr>
              <a:t>EverRise</a:t>
            </a:r>
            <a:r>
              <a:rPr lang="en-US" sz="850" dirty="0" smtClean="0">
                <a:solidFill>
                  <a:srgbClr val="94A3B8"/>
                </a:solidFill>
                <a:latin typeface="Calibri" pitchFamily="34" charset="0"/>
                <a:ea typeface="Calibri" pitchFamily="34" charset="-122"/>
                <a:cs typeface="Calibri" pitchFamily="34" charset="-120"/>
              </a:rPr>
              <a:t> </a:t>
            </a:r>
            <a:r>
              <a:rPr lang="en-US" sz="850" dirty="0">
                <a:solidFill>
                  <a:srgbClr val="94A3B8"/>
                </a:solidFill>
                <a:latin typeface="Calibri" pitchFamily="34" charset="0"/>
                <a:ea typeface="Calibri" pitchFamily="34" charset="-122"/>
                <a:cs typeface="Calibri" pitchFamily="34" charset="-120"/>
              </a:rPr>
              <a:t>Network  |  Reward Structure</a:t>
            </a:r>
            <a:endParaRPr lang="en-US" sz="850" dirty="0"/>
          </a:p>
        </p:txBody>
      </p:sp>
      <p:sp>
        <p:nvSpPr>
          <p:cNvPr id="8" name="Shape 6"/>
          <p:cNvSpPr/>
          <p:nvPr/>
        </p:nvSpPr>
        <p:spPr>
          <a:xfrm>
            <a:off x="274320" y="1097280"/>
            <a:ext cx="8595360" cy="114300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9" name="Shape 7"/>
          <p:cNvSpPr/>
          <p:nvPr/>
        </p:nvSpPr>
        <p:spPr>
          <a:xfrm>
            <a:off x="274320" y="1097280"/>
            <a:ext cx="914400" cy="1143000"/>
          </a:xfrm>
          <a:prstGeom prst="rect">
            <a:avLst/>
          </a:prstGeom>
          <a:solidFill>
            <a:srgbClr val="00C8E0"/>
          </a:solidFill>
          <a:ln w="12700">
            <a:solidFill>
              <a:srgbClr val="00C8E0"/>
            </a:solidFill>
            <a:prstDash val="solid"/>
          </a:ln>
        </p:spPr>
      </p:sp>
      <p:sp>
        <p:nvSpPr>
          <p:cNvPr id="10" name="Text 8"/>
          <p:cNvSpPr/>
          <p:nvPr/>
        </p:nvSpPr>
        <p:spPr>
          <a:xfrm>
            <a:off x="274320" y="1097280"/>
            <a:ext cx="914400" cy="1143000"/>
          </a:xfrm>
          <a:prstGeom prst="rect">
            <a:avLst/>
          </a:prstGeom>
          <a:noFill/>
          <a:ln/>
        </p:spPr>
        <p:txBody>
          <a:bodyPr wrap="square" lIns="0" tIns="0" rIns="0" bIns="0" rtlCol="0" anchor="ctr"/>
          <a:lstStyle/>
          <a:p>
            <a:pPr marL="0" indent="0" algn="ctr">
              <a:buNone/>
            </a:pPr>
            <a:r>
              <a:rPr lang="en-US" sz="2200" b="1" dirty="0">
                <a:solidFill>
                  <a:srgbClr val="1E2761"/>
                </a:solidFill>
                <a:latin typeface="Calibri" pitchFamily="34" charset="0"/>
                <a:ea typeface="Calibri" pitchFamily="34" charset="-122"/>
                <a:cs typeface="Calibri" pitchFamily="34" charset="-120"/>
              </a:rPr>
              <a:t>01</a:t>
            </a:r>
            <a:endParaRPr lang="en-US" sz="2200" dirty="0"/>
          </a:p>
        </p:txBody>
      </p:sp>
      <p:pic>
        <p:nvPicPr>
          <p:cNvPr id="11" name="Image 0" descr="preencoded.png"/>
          <p:cNvPicPr>
            <a:picLocks noChangeAspect="1"/>
          </p:cNvPicPr>
          <p:nvPr/>
        </p:nvPicPr>
        <p:blipFill>
          <a:blip r:embed="rId3"/>
          <a:stretch>
            <a:fillRect/>
          </a:stretch>
        </p:blipFill>
        <p:spPr>
          <a:xfrm>
            <a:off x="1280160" y="1463040"/>
            <a:ext cx="384048" cy="384048"/>
          </a:xfrm>
          <a:prstGeom prst="rect">
            <a:avLst/>
          </a:prstGeom>
        </p:spPr>
      </p:pic>
      <p:sp>
        <p:nvSpPr>
          <p:cNvPr id="12" name="Text 9"/>
          <p:cNvSpPr/>
          <p:nvPr/>
        </p:nvSpPr>
        <p:spPr>
          <a:xfrm>
            <a:off x="1783080" y="1234440"/>
            <a:ext cx="6858000" cy="384048"/>
          </a:xfrm>
          <a:prstGeom prst="rect">
            <a:avLst/>
          </a:prstGeom>
          <a:noFill/>
          <a:ln/>
        </p:spPr>
        <p:txBody>
          <a:bodyPr wrap="square" lIns="0" tIns="0" rIns="0" bIns="0" rtlCol="0" anchor="ctr"/>
          <a:lstStyle/>
          <a:p>
            <a:pPr marL="0" indent="0">
              <a:buNone/>
            </a:pPr>
            <a:r>
              <a:rPr lang="en-US" sz="1400" b="1" dirty="0">
                <a:solidFill>
                  <a:srgbClr val="1E2761"/>
                </a:solidFill>
                <a:latin typeface="Calibri" pitchFamily="34" charset="0"/>
                <a:ea typeface="Calibri" pitchFamily="34" charset="-122"/>
                <a:cs typeface="Calibri" pitchFamily="34" charset="-120"/>
              </a:rPr>
              <a:t>Eliminate Founder Discretion</a:t>
            </a:r>
            <a:endParaRPr lang="en-US" sz="1400" dirty="0"/>
          </a:p>
        </p:txBody>
      </p:sp>
      <p:sp>
        <p:nvSpPr>
          <p:cNvPr id="13" name="Text 10"/>
          <p:cNvSpPr/>
          <p:nvPr/>
        </p:nvSpPr>
        <p:spPr>
          <a:xfrm>
            <a:off x="1783080" y="1627632"/>
            <a:ext cx="6858000" cy="548640"/>
          </a:xfrm>
          <a:prstGeom prst="rect">
            <a:avLst/>
          </a:prstGeom>
          <a:noFill/>
          <a:ln/>
        </p:spPr>
        <p:txBody>
          <a:bodyPr wrap="square" lIns="0" tIns="0" rIns="0" bIns="0" rtlCol="0" anchor="ctr"/>
          <a:lstStyle/>
          <a:p>
            <a:pPr marL="0" indent="0">
              <a:buNone/>
            </a:pPr>
            <a:r>
              <a:rPr lang="en-US" sz="1100" dirty="0">
                <a:solidFill>
                  <a:srgbClr val="334155"/>
                </a:solidFill>
                <a:latin typeface="Calibri" pitchFamily="34" charset="0"/>
                <a:ea typeface="Calibri" pitchFamily="34" charset="-122"/>
                <a:cs typeface="Calibri" pitchFamily="34" charset="-120"/>
              </a:rPr>
              <a:t>All rules, reward rates, and fund allocations are locked in code at deployment. No admin, no override, no rug pull. The creator cannot change the terms any more than any other participant.</a:t>
            </a:r>
            <a:endParaRPr lang="en-US" sz="1100" dirty="0"/>
          </a:p>
        </p:txBody>
      </p:sp>
      <p:sp>
        <p:nvSpPr>
          <p:cNvPr id="14" name="Shape 11"/>
          <p:cNvSpPr/>
          <p:nvPr/>
        </p:nvSpPr>
        <p:spPr>
          <a:xfrm>
            <a:off x="274320" y="2359152"/>
            <a:ext cx="8595360" cy="114300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15" name="Shape 12"/>
          <p:cNvSpPr/>
          <p:nvPr/>
        </p:nvSpPr>
        <p:spPr>
          <a:xfrm>
            <a:off x="274320" y="2359152"/>
            <a:ext cx="914400" cy="1143000"/>
          </a:xfrm>
          <a:prstGeom prst="rect">
            <a:avLst/>
          </a:prstGeom>
          <a:solidFill>
            <a:srgbClr val="8B5CF6"/>
          </a:solidFill>
          <a:ln w="12700">
            <a:solidFill>
              <a:srgbClr val="8B5CF6"/>
            </a:solidFill>
            <a:prstDash val="solid"/>
          </a:ln>
        </p:spPr>
      </p:sp>
      <p:sp>
        <p:nvSpPr>
          <p:cNvPr id="16" name="Text 13"/>
          <p:cNvSpPr/>
          <p:nvPr/>
        </p:nvSpPr>
        <p:spPr>
          <a:xfrm>
            <a:off x="274320" y="2359152"/>
            <a:ext cx="914400" cy="1143000"/>
          </a:xfrm>
          <a:prstGeom prst="rect">
            <a:avLst/>
          </a:prstGeom>
          <a:noFill/>
          <a:ln/>
        </p:spPr>
        <p:txBody>
          <a:bodyPr wrap="square" lIns="0" tIns="0" rIns="0" bIns="0" rtlCol="0" anchor="ctr"/>
          <a:lstStyle/>
          <a:p>
            <a:pPr marL="0" indent="0" algn="ctr">
              <a:buNone/>
            </a:pPr>
            <a:r>
              <a:rPr lang="en-US" sz="2200" b="1" dirty="0">
                <a:solidFill>
                  <a:srgbClr val="1E2761"/>
                </a:solidFill>
                <a:latin typeface="Calibri" pitchFamily="34" charset="0"/>
                <a:ea typeface="Calibri" pitchFamily="34" charset="-122"/>
                <a:cs typeface="Calibri" pitchFamily="34" charset="-120"/>
              </a:rPr>
              <a:t>02</a:t>
            </a:r>
            <a:endParaRPr lang="en-US" sz="2200" dirty="0"/>
          </a:p>
        </p:txBody>
      </p:sp>
      <p:pic>
        <p:nvPicPr>
          <p:cNvPr id="17" name="Image 1" descr="preencoded.png"/>
          <p:cNvPicPr>
            <a:picLocks noChangeAspect="1"/>
          </p:cNvPicPr>
          <p:nvPr/>
        </p:nvPicPr>
        <p:blipFill>
          <a:blip r:embed="rId4"/>
          <a:stretch>
            <a:fillRect/>
          </a:stretch>
        </p:blipFill>
        <p:spPr>
          <a:xfrm>
            <a:off x="1280160" y="2724912"/>
            <a:ext cx="384048" cy="384048"/>
          </a:xfrm>
          <a:prstGeom prst="rect">
            <a:avLst/>
          </a:prstGeom>
        </p:spPr>
      </p:pic>
      <p:sp>
        <p:nvSpPr>
          <p:cNvPr id="18" name="Text 14"/>
          <p:cNvSpPr/>
          <p:nvPr/>
        </p:nvSpPr>
        <p:spPr>
          <a:xfrm>
            <a:off x="1783080" y="2496312"/>
            <a:ext cx="6858000" cy="384048"/>
          </a:xfrm>
          <a:prstGeom prst="rect">
            <a:avLst/>
          </a:prstGeom>
          <a:noFill/>
          <a:ln/>
        </p:spPr>
        <p:txBody>
          <a:bodyPr wrap="square" lIns="0" tIns="0" rIns="0" bIns="0" rtlCol="0" anchor="ctr"/>
          <a:lstStyle/>
          <a:p>
            <a:pPr marL="0" indent="0">
              <a:buNone/>
            </a:pPr>
            <a:r>
              <a:rPr lang="en-US" sz="1400" b="1" dirty="0">
                <a:solidFill>
                  <a:srgbClr val="1E2761"/>
                </a:solidFill>
                <a:latin typeface="Calibri" pitchFamily="34" charset="0"/>
                <a:ea typeface="Calibri" pitchFamily="34" charset="-122"/>
                <a:cs typeface="Calibri" pitchFamily="34" charset="-120"/>
              </a:rPr>
              <a:t>Permanently Growing Liquidity</a:t>
            </a:r>
            <a:endParaRPr lang="en-US" sz="1400" dirty="0"/>
          </a:p>
        </p:txBody>
      </p:sp>
      <p:sp>
        <p:nvSpPr>
          <p:cNvPr id="19" name="Text 15"/>
          <p:cNvSpPr/>
          <p:nvPr/>
        </p:nvSpPr>
        <p:spPr>
          <a:xfrm>
            <a:off x="1783080" y="2889504"/>
            <a:ext cx="6858000" cy="548640"/>
          </a:xfrm>
          <a:prstGeom prst="rect">
            <a:avLst/>
          </a:prstGeom>
          <a:noFill/>
          <a:ln/>
        </p:spPr>
        <p:txBody>
          <a:bodyPr wrap="square" lIns="0" tIns="0" rIns="0" bIns="0" rtlCol="0" anchor="ctr"/>
          <a:lstStyle/>
          <a:p>
            <a:pPr marL="0" indent="0">
              <a:buNone/>
            </a:pPr>
            <a:r>
              <a:rPr lang="en-US" sz="1100" dirty="0">
                <a:solidFill>
                  <a:srgbClr val="334155"/>
                </a:solidFill>
                <a:latin typeface="Calibri" pitchFamily="34" charset="0"/>
                <a:ea typeface="Calibri" pitchFamily="34" charset="-122"/>
                <a:cs typeface="Calibri" pitchFamily="34" charset="-120"/>
              </a:rPr>
              <a:t>30% of every fee (20% LP + 10% buyback) is locked into the pool forever. LP tokens are burned immediately to 0x...dEaD — the pool can only grow, never shrink.</a:t>
            </a:r>
            <a:endParaRPr lang="en-US" sz="1100" dirty="0"/>
          </a:p>
        </p:txBody>
      </p:sp>
      <p:sp>
        <p:nvSpPr>
          <p:cNvPr id="20" name="Shape 16"/>
          <p:cNvSpPr/>
          <p:nvPr/>
        </p:nvSpPr>
        <p:spPr>
          <a:xfrm>
            <a:off x="274320" y="3621024"/>
            <a:ext cx="8595360" cy="114300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1" name="Shape 17"/>
          <p:cNvSpPr/>
          <p:nvPr/>
        </p:nvSpPr>
        <p:spPr>
          <a:xfrm>
            <a:off x="274320" y="3621024"/>
            <a:ext cx="914400" cy="1143000"/>
          </a:xfrm>
          <a:prstGeom prst="rect">
            <a:avLst/>
          </a:prstGeom>
          <a:solidFill>
            <a:srgbClr val="F59F00"/>
          </a:solidFill>
          <a:ln w="12700">
            <a:solidFill>
              <a:srgbClr val="F59F00"/>
            </a:solidFill>
            <a:prstDash val="solid"/>
          </a:ln>
        </p:spPr>
      </p:sp>
      <p:sp>
        <p:nvSpPr>
          <p:cNvPr id="22" name="Text 18"/>
          <p:cNvSpPr/>
          <p:nvPr/>
        </p:nvSpPr>
        <p:spPr>
          <a:xfrm>
            <a:off x="274320" y="3621024"/>
            <a:ext cx="914400" cy="1143000"/>
          </a:xfrm>
          <a:prstGeom prst="rect">
            <a:avLst/>
          </a:prstGeom>
          <a:noFill/>
          <a:ln/>
        </p:spPr>
        <p:txBody>
          <a:bodyPr wrap="square" lIns="0" tIns="0" rIns="0" bIns="0" rtlCol="0" anchor="ctr"/>
          <a:lstStyle/>
          <a:p>
            <a:pPr marL="0" indent="0" algn="ctr">
              <a:buNone/>
            </a:pPr>
            <a:r>
              <a:rPr lang="en-US" sz="2200" b="1" dirty="0">
                <a:solidFill>
                  <a:srgbClr val="1E2761"/>
                </a:solidFill>
                <a:latin typeface="Calibri" pitchFamily="34" charset="0"/>
                <a:ea typeface="Calibri" pitchFamily="34" charset="-122"/>
                <a:cs typeface="Calibri" pitchFamily="34" charset="-120"/>
              </a:rPr>
              <a:t>03</a:t>
            </a:r>
            <a:endParaRPr lang="en-US" sz="2200" dirty="0"/>
          </a:p>
        </p:txBody>
      </p:sp>
      <p:pic>
        <p:nvPicPr>
          <p:cNvPr id="23" name="Image 2" descr="preencoded.png"/>
          <p:cNvPicPr>
            <a:picLocks noChangeAspect="1"/>
          </p:cNvPicPr>
          <p:nvPr/>
        </p:nvPicPr>
        <p:blipFill>
          <a:blip r:embed="rId5"/>
          <a:stretch>
            <a:fillRect/>
          </a:stretch>
        </p:blipFill>
        <p:spPr>
          <a:xfrm>
            <a:off x="1280160" y="3986784"/>
            <a:ext cx="384048" cy="384048"/>
          </a:xfrm>
          <a:prstGeom prst="rect">
            <a:avLst/>
          </a:prstGeom>
        </p:spPr>
      </p:pic>
      <p:sp>
        <p:nvSpPr>
          <p:cNvPr id="24" name="Text 19"/>
          <p:cNvSpPr/>
          <p:nvPr/>
        </p:nvSpPr>
        <p:spPr>
          <a:xfrm>
            <a:off x="1783080" y="3758184"/>
            <a:ext cx="6858000" cy="384048"/>
          </a:xfrm>
          <a:prstGeom prst="rect">
            <a:avLst/>
          </a:prstGeom>
          <a:noFill/>
          <a:ln/>
        </p:spPr>
        <p:txBody>
          <a:bodyPr wrap="square" lIns="0" tIns="0" rIns="0" bIns="0" rtlCol="0" anchor="ctr"/>
          <a:lstStyle/>
          <a:p>
            <a:pPr marL="0" indent="0">
              <a:buNone/>
            </a:pPr>
            <a:r>
              <a:rPr lang="en-US" sz="1400" b="1" dirty="0">
                <a:solidFill>
                  <a:srgbClr val="1E2761"/>
                </a:solidFill>
                <a:latin typeface="Calibri" pitchFamily="34" charset="0"/>
                <a:ea typeface="Calibri" pitchFamily="34" charset="-122"/>
                <a:cs typeface="Calibri" pitchFamily="34" charset="-120"/>
              </a:rPr>
              <a:t>Incentivize Long-Term Behavior</a:t>
            </a:r>
            <a:endParaRPr lang="en-US" sz="1400" dirty="0"/>
          </a:p>
        </p:txBody>
      </p:sp>
      <p:sp>
        <p:nvSpPr>
          <p:cNvPr id="25" name="Text 20"/>
          <p:cNvSpPr/>
          <p:nvPr/>
        </p:nvSpPr>
        <p:spPr>
          <a:xfrm>
            <a:off x="1783080" y="4151376"/>
            <a:ext cx="6858000" cy="548640"/>
          </a:xfrm>
          <a:prstGeom prst="rect">
            <a:avLst/>
          </a:prstGeom>
          <a:noFill/>
          <a:ln/>
        </p:spPr>
        <p:txBody>
          <a:bodyPr wrap="square" lIns="0" tIns="0" rIns="0" bIns="0" rtlCol="0" anchor="ctr"/>
          <a:lstStyle/>
          <a:p>
            <a:pPr marL="0" indent="0">
              <a:buNone/>
            </a:pPr>
            <a:r>
              <a:rPr lang="en-US" sz="1100" dirty="0">
                <a:solidFill>
                  <a:srgbClr val="334155"/>
                </a:solidFill>
                <a:latin typeface="Calibri" pitchFamily="34" charset="0"/>
                <a:ea typeface="Calibri" pitchFamily="34" charset="-122"/>
                <a:cs typeface="Calibri" pitchFamily="34" charset="-120"/>
              </a:rPr>
              <a:t>Every mechanism — matrix, matching, cap, vesting — is designed to make sustaining the network more profitable than extracting from it. The system rewards builders, not extractors.</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109728" cy="960120"/>
          </a:xfrm>
          <a:prstGeom prst="rect">
            <a:avLst/>
          </a:prstGeom>
          <a:solidFill>
            <a:srgbClr val="00C8E0"/>
          </a:solidFill>
          <a:ln w="12700">
            <a:solidFill>
              <a:srgbClr val="00C8E0"/>
            </a:solidFill>
            <a:prstDash val="solid"/>
          </a:ln>
        </p:spPr>
      </p:sp>
      <p:sp>
        <p:nvSpPr>
          <p:cNvPr id="4" name="Text 2"/>
          <p:cNvSpPr/>
          <p:nvPr/>
        </p:nvSpPr>
        <p:spPr>
          <a:xfrm>
            <a:off x="228600" y="73152"/>
            <a:ext cx="7772400" cy="50292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03  Member Benefits</a:t>
            </a:r>
            <a:endParaRPr lang="en-US" sz="2600" dirty="0"/>
          </a:p>
        </p:txBody>
      </p:sp>
      <p:sp>
        <p:nvSpPr>
          <p:cNvPr id="5" name="Text 3"/>
          <p:cNvSpPr/>
          <p:nvPr/>
        </p:nvSpPr>
        <p:spPr>
          <a:xfrm>
            <a:off x="228600" y="576072"/>
            <a:ext cx="7772400" cy="320040"/>
          </a:xfrm>
          <a:prstGeom prst="rect">
            <a:avLst/>
          </a:prstGeom>
          <a:noFill/>
          <a:ln/>
        </p:spPr>
        <p:txBody>
          <a:bodyPr wrap="square" lIns="0" tIns="0" rIns="0" bIns="0" rtlCol="0" anchor="ctr"/>
          <a:lstStyle/>
          <a:p>
            <a:pPr marL="0" indent="0">
              <a:buNone/>
            </a:pPr>
            <a:r>
              <a:rPr lang="en-US" sz="1200" dirty="0">
                <a:solidFill>
                  <a:srgbClr val="B8F0F8"/>
                </a:solidFill>
                <a:latin typeface="Calibri" pitchFamily="34" charset="0"/>
                <a:ea typeface="Calibri" pitchFamily="34" charset="-122"/>
                <a:cs typeface="Calibri" pitchFamily="34" charset="-120"/>
              </a:rPr>
              <a:t>Six income streams and protections built into the smart contract</a:t>
            </a:r>
            <a:endParaRPr lang="en-US" sz="1200" dirty="0"/>
          </a:p>
        </p:txBody>
      </p:sp>
      <p:sp>
        <p:nvSpPr>
          <p:cNvPr id="6" name="Shape 4"/>
          <p:cNvSpPr/>
          <p:nvPr/>
        </p:nvSpPr>
        <p:spPr>
          <a:xfrm>
            <a:off x="0" y="4864608"/>
            <a:ext cx="9144000" cy="274320"/>
          </a:xfrm>
          <a:prstGeom prst="rect">
            <a:avLst/>
          </a:prstGeom>
          <a:solidFill>
            <a:srgbClr val="141A45"/>
          </a:solidFill>
          <a:ln w="12700">
            <a:solidFill>
              <a:srgbClr val="141A45"/>
            </a:solidFill>
            <a:prstDash val="solid"/>
          </a:ln>
        </p:spPr>
      </p:sp>
      <p:sp>
        <p:nvSpPr>
          <p:cNvPr id="7" name="Text 5"/>
          <p:cNvSpPr/>
          <p:nvPr/>
        </p:nvSpPr>
        <p:spPr>
          <a:xfrm>
            <a:off x="182880" y="4873752"/>
            <a:ext cx="8778240" cy="228600"/>
          </a:xfrm>
          <a:prstGeom prst="rect">
            <a:avLst/>
          </a:prstGeom>
          <a:noFill/>
          <a:ln/>
        </p:spPr>
        <p:txBody>
          <a:bodyPr wrap="square" lIns="0" tIns="0" rIns="0" bIns="0" rtlCol="0" anchor="ctr"/>
          <a:lstStyle/>
          <a:p>
            <a:r>
              <a:rPr lang="en-US" sz="850" dirty="0" err="1">
                <a:solidFill>
                  <a:srgbClr val="94A3B8"/>
                </a:solidFill>
                <a:latin typeface="Calibri" pitchFamily="34" charset="0"/>
                <a:ea typeface="Calibri" pitchFamily="34" charset="-122"/>
                <a:cs typeface="Calibri" pitchFamily="34" charset="-120"/>
              </a:rPr>
              <a:t>EverRise</a:t>
            </a:r>
            <a:r>
              <a:rPr lang="en-US" sz="850" dirty="0">
                <a:solidFill>
                  <a:srgbClr val="94A3B8"/>
                </a:solidFill>
                <a:latin typeface="Calibri" pitchFamily="34" charset="0"/>
                <a:ea typeface="Calibri" pitchFamily="34" charset="-122"/>
                <a:cs typeface="Calibri" pitchFamily="34" charset="-120"/>
              </a:rPr>
              <a:t> </a:t>
            </a:r>
            <a:r>
              <a:rPr lang="en-US" sz="850" dirty="0">
                <a:solidFill>
                  <a:srgbClr val="94A3B8"/>
                </a:solidFill>
                <a:latin typeface="Calibri" pitchFamily="34" charset="0"/>
                <a:ea typeface="Calibri" pitchFamily="34" charset="-122"/>
                <a:cs typeface="Calibri" pitchFamily="34" charset="-120"/>
              </a:rPr>
              <a:t>Network  |  Reward Structure</a:t>
            </a:r>
            <a:endParaRPr lang="en-US" sz="850" dirty="0"/>
          </a:p>
        </p:txBody>
      </p:sp>
      <p:sp>
        <p:nvSpPr>
          <p:cNvPr id="8" name="Shape 6"/>
          <p:cNvSpPr/>
          <p:nvPr/>
        </p:nvSpPr>
        <p:spPr>
          <a:xfrm>
            <a:off x="274320" y="1097280"/>
            <a:ext cx="2724912" cy="171907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9" name="Shape 7"/>
          <p:cNvSpPr/>
          <p:nvPr/>
        </p:nvSpPr>
        <p:spPr>
          <a:xfrm>
            <a:off x="274320" y="1097280"/>
            <a:ext cx="64008" cy="1719072"/>
          </a:xfrm>
          <a:prstGeom prst="rect">
            <a:avLst/>
          </a:prstGeom>
          <a:solidFill>
            <a:srgbClr val="00C8E0"/>
          </a:solidFill>
          <a:ln w="12700">
            <a:solidFill>
              <a:srgbClr val="00C8E0"/>
            </a:solidFill>
            <a:prstDash val="solid"/>
          </a:ln>
        </p:spPr>
      </p:sp>
      <p:pic>
        <p:nvPicPr>
          <p:cNvPr id="10" name="Image 0" descr="preencoded.png"/>
          <p:cNvPicPr>
            <a:picLocks noChangeAspect="1"/>
          </p:cNvPicPr>
          <p:nvPr/>
        </p:nvPicPr>
        <p:blipFill>
          <a:blip r:embed="rId3"/>
          <a:stretch>
            <a:fillRect/>
          </a:stretch>
        </p:blipFill>
        <p:spPr>
          <a:xfrm>
            <a:off x="411480" y="1280160"/>
            <a:ext cx="438912" cy="438912"/>
          </a:xfrm>
          <a:prstGeom prst="rect">
            <a:avLst/>
          </a:prstGeom>
        </p:spPr>
      </p:pic>
      <p:sp>
        <p:nvSpPr>
          <p:cNvPr id="11" name="Text 8"/>
          <p:cNvSpPr/>
          <p:nvPr/>
        </p:nvSpPr>
        <p:spPr>
          <a:xfrm>
            <a:off x="960120" y="1261872"/>
            <a:ext cx="1920240" cy="411480"/>
          </a:xfrm>
          <a:prstGeom prst="rect">
            <a:avLst/>
          </a:prstGeom>
          <a:noFill/>
          <a:ln/>
        </p:spPr>
        <p:txBody>
          <a:bodyPr wrap="square" lIns="0" tIns="0" rIns="0" bIns="0" rtlCol="0" anchor="ctr"/>
          <a:lstStyle/>
          <a:p>
            <a:pPr marL="0" indent="0">
              <a:buNone/>
            </a:pPr>
            <a:r>
              <a:rPr lang="en-US" sz="2000" b="1" dirty="0">
                <a:solidFill>
                  <a:srgbClr val="1E2761"/>
                </a:solidFill>
                <a:latin typeface="Calibri" pitchFamily="34" charset="0"/>
                <a:ea typeface="Calibri" pitchFamily="34" charset="-122"/>
                <a:cs typeface="Calibri" pitchFamily="34" charset="-120"/>
              </a:rPr>
              <a:t>30%</a:t>
            </a:r>
            <a:endParaRPr lang="en-US" sz="2000" dirty="0"/>
          </a:p>
        </p:txBody>
      </p:sp>
      <p:sp>
        <p:nvSpPr>
          <p:cNvPr id="12" name="Text 9"/>
          <p:cNvSpPr/>
          <p:nvPr/>
        </p:nvSpPr>
        <p:spPr>
          <a:xfrm>
            <a:off x="411480" y="1783080"/>
            <a:ext cx="2423160" cy="347472"/>
          </a:xfrm>
          <a:prstGeom prst="rect">
            <a:avLst/>
          </a:prstGeom>
          <a:noFill/>
          <a:ln/>
        </p:spPr>
        <p:txBody>
          <a:bodyPr wrap="square" lIns="0" tIns="0" rIns="0" bIns="0" rtlCol="0" anchor="ctr"/>
          <a:lstStyle/>
          <a:p>
            <a:pPr marL="0" indent="0">
              <a:buNone/>
            </a:pPr>
            <a:r>
              <a:rPr lang="en-US" sz="1150" b="1" dirty="0">
                <a:solidFill>
                  <a:srgbClr val="1E2761"/>
                </a:solidFill>
                <a:latin typeface="Calibri" pitchFamily="34" charset="0"/>
                <a:ea typeface="Calibri" pitchFamily="34" charset="-122"/>
                <a:cs typeface="Calibri" pitchFamily="34" charset="-120"/>
              </a:rPr>
              <a:t>Matrix Commission</a:t>
            </a:r>
            <a:endParaRPr lang="en-US" sz="1150" dirty="0"/>
          </a:p>
        </p:txBody>
      </p:sp>
      <p:sp>
        <p:nvSpPr>
          <p:cNvPr id="13" name="Text 10"/>
          <p:cNvSpPr/>
          <p:nvPr/>
        </p:nvSpPr>
        <p:spPr>
          <a:xfrm>
            <a:off x="411480" y="2121408"/>
            <a:ext cx="2423160" cy="594360"/>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of each join/renewal fee distributed across 10 upline levels</a:t>
            </a:r>
            <a:endParaRPr lang="en-US" sz="950" dirty="0"/>
          </a:p>
        </p:txBody>
      </p:sp>
      <p:sp>
        <p:nvSpPr>
          <p:cNvPr id="14" name="Shape 11"/>
          <p:cNvSpPr/>
          <p:nvPr/>
        </p:nvSpPr>
        <p:spPr>
          <a:xfrm>
            <a:off x="274320" y="2971800"/>
            <a:ext cx="2724912" cy="171907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15" name="Shape 12"/>
          <p:cNvSpPr/>
          <p:nvPr/>
        </p:nvSpPr>
        <p:spPr>
          <a:xfrm>
            <a:off x="274320" y="2971800"/>
            <a:ext cx="64008" cy="1719072"/>
          </a:xfrm>
          <a:prstGeom prst="rect">
            <a:avLst/>
          </a:prstGeom>
          <a:solidFill>
            <a:srgbClr val="00C8E0"/>
          </a:solidFill>
          <a:ln w="12700">
            <a:solidFill>
              <a:srgbClr val="00C8E0"/>
            </a:solidFill>
            <a:prstDash val="solid"/>
          </a:ln>
        </p:spPr>
      </p:sp>
      <p:pic>
        <p:nvPicPr>
          <p:cNvPr id="16" name="Image 1" descr="preencoded.png"/>
          <p:cNvPicPr>
            <a:picLocks noChangeAspect="1"/>
          </p:cNvPicPr>
          <p:nvPr/>
        </p:nvPicPr>
        <p:blipFill>
          <a:blip r:embed="rId4"/>
          <a:stretch>
            <a:fillRect/>
          </a:stretch>
        </p:blipFill>
        <p:spPr>
          <a:xfrm>
            <a:off x="411480" y="3154680"/>
            <a:ext cx="438912" cy="438912"/>
          </a:xfrm>
          <a:prstGeom prst="rect">
            <a:avLst/>
          </a:prstGeom>
        </p:spPr>
      </p:pic>
      <p:sp>
        <p:nvSpPr>
          <p:cNvPr id="17" name="Text 13"/>
          <p:cNvSpPr/>
          <p:nvPr/>
        </p:nvSpPr>
        <p:spPr>
          <a:xfrm>
            <a:off x="960120" y="3136392"/>
            <a:ext cx="1920240" cy="411480"/>
          </a:xfrm>
          <a:prstGeom prst="rect">
            <a:avLst/>
          </a:prstGeom>
          <a:noFill/>
          <a:ln/>
        </p:spPr>
        <p:txBody>
          <a:bodyPr wrap="square" lIns="0" tIns="0" rIns="0" bIns="0" rtlCol="0" anchor="ctr"/>
          <a:lstStyle/>
          <a:p>
            <a:pPr marL="0" indent="0">
              <a:buNone/>
            </a:pPr>
            <a:r>
              <a:rPr lang="en-US" sz="2000" b="1" dirty="0">
                <a:solidFill>
                  <a:srgbClr val="1E2761"/>
                </a:solidFill>
                <a:latin typeface="Calibri" pitchFamily="34" charset="0"/>
                <a:ea typeface="Calibri" pitchFamily="34" charset="-122"/>
                <a:cs typeface="Calibri" pitchFamily="34" charset="-120"/>
              </a:rPr>
              <a:t>5%</a:t>
            </a:r>
            <a:endParaRPr lang="en-US" sz="2000" dirty="0"/>
          </a:p>
        </p:txBody>
      </p:sp>
      <p:sp>
        <p:nvSpPr>
          <p:cNvPr id="18" name="Text 14"/>
          <p:cNvSpPr/>
          <p:nvPr/>
        </p:nvSpPr>
        <p:spPr>
          <a:xfrm>
            <a:off x="411480" y="3657600"/>
            <a:ext cx="2423160" cy="347472"/>
          </a:xfrm>
          <a:prstGeom prst="rect">
            <a:avLst/>
          </a:prstGeom>
          <a:noFill/>
          <a:ln/>
        </p:spPr>
        <p:txBody>
          <a:bodyPr wrap="square" lIns="0" tIns="0" rIns="0" bIns="0" rtlCol="0" anchor="ctr"/>
          <a:lstStyle/>
          <a:p>
            <a:pPr marL="0" indent="0">
              <a:buNone/>
            </a:pPr>
            <a:r>
              <a:rPr lang="en-US" sz="1150" b="1" dirty="0">
                <a:solidFill>
                  <a:srgbClr val="1E2761"/>
                </a:solidFill>
                <a:latin typeface="Calibri" pitchFamily="34" charset="0"/>
                <a:ea typeface="Calibri" pitchFamily="34" charset="-122"/>
                <a:cs typeface="Calibri" pitchFamily="34" charset="-120"/>
              </a:rPr>
              <a:t>Elite Pool</a:t>
            </a:r>
            <a:endParaRPr lang="en-US" sz="1150" dirty="0"/>
          </a:p>
        </p:txBody>
      </p:sp>
      <p:sp>
        <p:nvSpPr>
          <p:cNvPr id="19" name="Text 15"/>
          <p:cNvSpPr/>
          <p:nvPr/>
        </p:nvSpPr>
        <p:spPr>
          <a:xfrm>
            <a:off x="411480" y="3995928"/>
            <a:ext cx="2423160" cy="594360"/>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global pool shared by qualified members via Elite Points</a:t>
            </a:r>
            <a:endParaRPr lang="en-US" sz="950" dirty="0"/>
          </a:p>
        </p:txBody>
      </p:sp>
      <p:sp>
        <p:nvSpPr>
          <p:cNvPr id="20" name="Shape 16"/>
          <p:cNvSpPr/>
          <p:nvPr/>
        </p:nvSpPr>
        <p:spPr>
          <a:xfrm>
            <a:off x="3182112" y="1097280"/>
            <a:ext cx="2724912" cy="171907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1" name="Shape 17"/>
          <p:cNvSpPr/>
          <p:nvPr/>
        </p:nvSpPr>
        <p:spPr>
          <a:xfrm>
            <a:off x="3182112" y="1097280"/>
            <a:ext cx="64008" cy="1719072"/>
          </a:xfrm>
          <a:prstGeom prst="rect">
            <a:avLst/>
          </a:prstGeom>
          <a:solidFill>
            <a:srgbClr val="00C8E0"/>
          </a:solidFill>
          <a:ln w="12700">
            <a:solidFill>
              <a:srgbClr val="00C8E0"/>
            </a:solidFill>
            <a:prstDash val="solid"/>
          </a:ln>
        </p:spPr>
      </p:sp>
      <p:pic>
        <p:nvPicPr>
          <p:cNvPr id="22" name="Image 2" descr="preencoded.png"/>
          <p:cNvPicPr>
            <a:picLocks noChangeAspect="1"/>
          </p:cNvPicPr>
          <p:nvPr/>
        </p:nvPicPr>
        <p:blipFill>
          <a:blip r:embed="rId5"/>
          <a:stretch>
            <a:fillRect/>
          </a:stretch>
        </p:blipFill>
        <p:spPr>
          <a:xfrm>
            <a:off x="3319272" y="1280160"/>
            <a:ext cx="438912" cy="438912"/>
          </a:xfrm>
          <a:prstGeom prst="rect">
            <a:avLst/>
          </a:prstGeom>
        </p:spPr>
      </p:pic>
      <p:sp>
        <p:nvSpPr>
          <p:cNvPr id="23" name="Text 18"/>
          <p:cNvSpPr/>
          <p:nvPr/>
        </p:nvSpPr>
        <p:spPr>
          <a:xfrm>
            <a:off x="3867912" y="1261872"/>
            <a:ext cx="1920240" cy="411480"/>
          </a:xfrm>
          <a:prstGeom prst="rect">
            <a:avLst/>
          </a:prstGeom>
          <a:noFill/>
          <a:ln/>
        </p:spPr>
        <p:txBody>
          <a:bodyPr wrap="square" lIns="0" tIns="0" rIns="0" bIns="0" rtlCol="0" anchor="ctr"/>
          <a:lstStyle/>
          <a:p>
            <a:pPr marL="0" indent="0">
              <a:buNone/>
            </a:pPr>
            <a:r>
              <a:rPr lang="en-US" sz="2000" b="1" dirty="0">
                <a:solidFill>
                  <a:srgbClr val="1E2761"/>
                </a:solidFill>
                <a:latin typeface="Calibri" pitchFamily="34" charset="0"/>
                <a:ea typeface="Calibri" pitchFamily="34" charset="-122"/>
                <a:cs typeface="Calibri" pitchFamily="34" charset="-120"/>
              </a:rPr>
              <a:t>≈35%</a:t>
            </a:r>
            <a:endParaRPr lang="en-US" sz="2000" dirty="0"/>
          </a:p>
        </p:txBody>
      </p:sp>
      <p:sp>
        <p:nvSpPr>
          <p:cNvPr id="24" name="Text 19"/>
          <p:cNvSpPr/>
          <p:nvPr/>
        </p:nvSpPr>
        <p:spPr>
          <a:xfrm>
            <a:off x="3319272" y="1783080"/>
            <a:ext cx="2423160" cy="347472"/>
          </a:xfrm>
          <a:prstGeom prst="rect">
            <a:avLst/>
          </a:prstGeom>
          <a:noFill/>
          <a:ln/>
        </p:spPr>
        <p:txBody>
          <a:bodyPr wrap="square" lIns="0" tIns="0" rIns="0" bIns="0" rtlCol="0" anchor="ctr"/>
          <a:lstStyle/>
          <a:p>
            <a:pPr marL="0" indent="0">
              <a:buNone/>
            </a:pPr>
            <a:r>
              <a:rPr lang="en-US" sz="1150" b="1" dirty="0">
                <a:solidFill>
                  <a:srgbClr val="1E2761"/>
                </a:solidFill>
                <a:latin typeface="Calibri" pitchFamily="34" charset="0"/>
                <a:ea typeface="Calibri" pitchFamily="34" charset="-122"/>
                <a:cs typeface="Calibri" pitchFamily="34" charset="-120"/>
              </a:rPr>
              <a:t>Matching Bonus</a:t>
            </a:r>
            <a:endParaRPr lang="en-US" sz="1150" dirty="0"/>
          </a:p>
        </p:txBody>
      </p:sp>
      <p:sp>
        <p:nvSpPr>
          <p:cNvPr id="25" name="Text 20"/>
          <p:cNvSpPr/>
          <p:nvPr/>
        </p:nvSpPr>
        <p:spPr>
          <a:xfrm>
            <a:off x="3319272" y="2121408"/>
            <a:ext cx="2423160" cy="594360"/>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50% of your direct referral's net withdrawals — infinite depth</a:t>
            </a:r>
            <a:endParaRPr lang="en-US" sz="950" dirty="0"/>
          </a:p>
        </p:txBody>
      </p:sp>
      <p:sp>
        <p:nvSpPr>
          <p:cNvPr id="26" name="Shape 21"/>
          <p:cNvSpPr/>
          <p:nvPr/>
        </p:nvSpPr>
        <p:spPr>
          <a:xfrm>
            <a:off x="3182112" y="2971800"/>
            <a:ext cx="2724912" cy="171907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7" name="Shape 22"/>
          <p:cNvSpPr/>
          <p:nvPr/>
        </p:nvSpPr>
        <p:spPr>
          <a:xfrm>
            <a:off x="3182112" y="2971800"/>
            <a:ext cx="64008" cy="1719072"/>
          </a:xfrm>
          <a:prstGeom prst="rect">
            <a:avLst/>
          </a:prstGeom>
          <a:solidFill>
            <a:srgbClr val="00C8E0"/>
          </a:solidFill>
          <a:ln w="12700">
            <a:solidFill>
              <a:srgbClr val="00C8E0"/>
            </a:solidFill>
            <a:prstDash val="solid"/>
          </a:ln>
        </p:spPr>
      </p:sp>
      <p:pic>
        <p:nvPicPr>
          <p:cNvPr id="28" name="Image 3" descr="preencoded.png"/>
          <p:cNvPicPr>
            <a:picLocks noChangeAspect="1"/>
          </p:cNvPicPr>
          <p:nvPr/>
        </p:nvPicPr>
        <p:blipFill>
          <a:blip r:embed="rId6"/>
          <a:stretch>
            <a:fillRect/>
          </a:stretch>
        </p:blipFill>
        <p:spPr>
          <a:xfrm>
            <a:off x="3319272" y="3154680"/>
            <a:ext cx="438912" cy="438912"/>
          </a:xfrm>
          <a:prstGeom prst="rect">
            <a:avLst/>
          </a:prstGeom>
        </p:spPr>
      </p:pic>
      <p:sp>
        <p:nvSpPr>
          <p:cNvPr id="29" name="Text 23"/>
          <p:cNvSpPr/>
          <p:nvPr/>
        </p:nvSpPr>
        <p:spPr>
          <a:xfrm>
            <a:off x="3867912" y="3136392"/>
            <a:ext cx="1920240" cy="411480"/>
          </a:xfrm>
          <a:prstGeom prst="rect">
            <a:avLst/>
          </a:prstGeom>
          <a:noFill/>
          <a:ln/>
        </p:spPr>
        <p:txBody>
          <a:bodyPr wrap="square" lIns="0" tIns="0" rIns="0" bIns="0" rtlCol="0" anchor="ctr"/>
          <a:lstStyle/>
          <a:p>
            <a:pPr marL="0" indent="0">
              <a:buNone/>
            </a:pPr>
            <a:r>
              <a:rPr lang="en-US" sz="2000" b="1" dirty="0">
                <a:solidFill>
                  <a:srgbClr val="1E2761"/>
                </a:solidFill>
                <a:latin typeface="Calibri" pitchFamily="34" charset="0"/>
                <a:ea typeface="Calibri" pitchFamily="34" charset="-122"/>
                <a:cs typeface="Calibri" pitchFamily="34" charset="-120"/>
              </a:rPr>
              <a:t>120% value</a:t>
            </a:r>
            <a:endParaRPr lang="en-US" sz="2000" dirty="0"/>
          </a:p>
        </p:txBody>
      </p:sp>
      <p:sp>
        <p:nvSpPr>
          <p:cNvPr id="30" name="Text 24"/>
          <p:cNvSpPr/>
          <p:nvPr/>
        </p:nvSpPr>
        <p:spPr>
          <a:xfrm>
            <a:off x="3319272" y="3657600"/>
            <a:ext cx="2423160" cy="347472"/>
          </a:xfrm>
          <a:prstGeom prst="rect">
            <a:avLst/>
          </a:prstGeom>
          <a:noFill/>
          <a:ln/>
        </p:spPr>
        <p:txBody>
          <a:bodyPr wrap="square" lIns="0" tIns="0" rIns="0" bIns="0" rtlCol="0" anchor="ctr"/>
          <a:lstStyle/>
          <a:p>
            <a:pPr marL="0" indent="0">
              <a:buNone/>
            </a:pPr>
            <a:r>
              <a:rPr lang="en-US" sz="1150" b="1" dirty="0" err="1" smtClean="0">
                <a:solidFill>
                  <a:srgbClr val="1E2761"/>
                </a:solidFill>
                <a:latin typeface="Calibri" pitchFamily="34" charset="0"/>
                <a:ea typeface="Calibri" pitchFamily="34" charset="-122"/>
                <a:cs typeface="Calibri" pitchFamily="34" charset="-120"/>
              </a:rPr>
              <a:t>EVR</a:t>
            </a:r>
            <a:r>
              <a:rPr lang="en-US" sz="1150" b="1" dirty="0" smtClean="0">
                <a:solidFill>
                  <a:srgbClr val="1E2761"/>
                </a:solidFill>
                <a:latin typeface="Calibri" pitchFamily="34" charset="0"/>
                <a:ea typeface="Calibri" pitchFamily="34" charset="-122"/>
                <a:cs typeface="Calibri" pitchFamily="34" charset="-120"/>
              </a:rPr>
              <a:t> </a:t>
            </a:r>
            <a:r>
              <a:rPr lang="en-US" sz="1150" b="1" dirty="0">
                <a:solidFill>
                  <a:srgbClr val="1E2761"/>
                </a:solidFill>
                <a:latin typeface="Calibri" pitchFamily="34" charset="0"/>
                <a:ea typeface="Calibri" pitchFamily="34" charset="-122"/>
                <a:cs typeface="Calibri" pitchFamily="34" charset="-120"/>
              </a:rPr>
              <a:t>Token Vesting</a:t>
            </a:r>
            <a:endParaRPr lang="en-US" sz="1150" dirty="0"/>
          </a:p>
        </p:txBody>
      </p:sp>
      <p:sp>
        <p:nvSpPr>
          <p:cNvPr id="31" name="Text 25"/>
          <p:cNvSpPr/>
          <p:nvPr/>
        </p:nvSpPr>
        <p:spPr>
          <a:xfrm>
            <a:off x="3319272" y="3995928"/>
            <a:ext cx="2423160" cy="594360"/>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token bonus on your first join at each rank, released over 22 months</a:t>
            </a:r>
            <a:endParaRPr lang="en-US" sz="950" dirty="0"/>
          </a:p>
        </p:txBody>
      </p:sp>
      <p:sp>
        <p:nvSpPr>
          <p:cNvPr id="32" name="Shape 26"/>
          <p:cNvSpPr/>
          <p:nvPr/>
        </p:nvSpPr>
        <p:spPr>
          <a:xfrm>
            <a:off x="6089904" y="1097280"/>
            <a:ext cx="2724912" cy="171907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33" name="Shape 27"/>
          <p:cNvSpPr/>
          <p:nvPr/>
        </p:nvSpPr>
        <p:spPr>
          <a:xfrm>
            <a:off x="6089904" y="1097280"/>
            <a:ext cx="64008" cy="1719072"/>
          </a:xfrm>
          <a:prstGeom prst="rect">
            <a:avLst/>
          </a:prstGeom>
          <a:solidFill>
            <a:srgbClr val="00C8E0"/>
          </a:solidFill>
          <a:ln w="12700">
            <a:solidFill>
              <a:srgbClr val="00C8E0"/>
            </a:solidFill>
            <a:prstDash val="solid"/>
          </a:ln>
        </p:spPr>
      </p:sp>
      <p:pic>
        <p:nvPicPr>
          <p:cNvPr id="34" name="Image 4" descr="preencoded.png"/>
          <p:cNvPicPr>
            <a:picLocks noChangeAspect="1"/>
          </p:cNvPicPr>
          <p:nvPr/>
        </p:nvPicPr>
        <p:blipFill>
          <a:blip r:embed="rId7"/>
          <a:stretch>
            <a:fillRect/>
          </a:stretch>
        </p:blipFill>
        <p:spPr>
          <a:xfrm>
            <a:off x="6227064" y="1280160"/>
            <a:ext cx="438912" cy="438912"/>
          </a:xfrm>
          <a:prstGeom prst="rect">
            <a:avLst/>
          </a:prstGeom>
        </p:spPr>
      </p:pic>
      <p:sp>
        <p:nvSpPr>
          <p:cNvPr id="35" name="Text 28"/>
          <p:cNvSpPr/>
          <p:nvPr/>
        </p:nvSpPr>
        <p:spPr>
          <a:xfrm>
            <a:off x="6775704" y="1261872"/>
            <a:ext cx="1920240" cy="411480"/>
          </a:xfrm>
          <a:prstGeom prst="rect">
            <a:avLst/>
          </a:prstGeom>
          <a:noFill/>
          <a:ln/>
        </p:spPr>
        <p:txBody>
          <a:bodyPr wrap="square" lIns="0" tIns="0" rIns="0" bIns="0" rtlCol="0" anchor="ctr"/>
          <a:lstStyle/>
          <a:p>
            <a:pPr marL="0" indent="0">
              <a:buNone/>
            </a:pPr>
            <a:r>
              <a:rPr lang="en-US" sz="2000" b="1" dirty="0">
                <a:solidFill>
                  <a:srgbClr val="1E2761"/>
                </a:solidFill>
                <a:latin typeface="Calibri" pitchFamily="34" charset="0"/>
                <a:ea typeface="Calibri" pitchFamily="34" charset="-122"/>
                <a:cs typeface="Calibri" pitchFamily="34" charset="-120"/>
              </a:rPr>
              <a:t>10%</a:t>
            </a:r>
            <a:endParaRPr lang="en-US" sz="2000" dirty="0"/>
          </a:p>
        </p:txBody>
      </p:sp>
      <p:sp>
        <p:nvSpPr>
          <p:cNvPr id="36" name="Text 29"/>
          <p:cNvSpPr/>
          <p:nvPr/>
        </p:nvSpPr>
        <p:spPr>
          <a:xfrm>
            <a:off x="6227064" y="1783080"/>
            <a:ext cx="2423160" cy="347472"/>
          </a:xfrm>
          <a:prstGeom prst="rect">
            <a:avLst/>
          </a:prstGeom>
          <a:noFill/>
          <a:ln/>
        </p:spPr>
        <p:txBody>
          <a:bodyPr wrap="square" lIns="0" tIns="0" rIns="0" bIns="0" rtlCol="0" anchor="ctr"/>
          <a:lstStyle/>
          <a:p>
            <a:pPr marL="0" indent="0">
              <a:buNone/>
            </a:pPr>
            <a:r>
              <a:rPr lang="en-US" sz="1150" b="1" dirty="0">
                <a:solidFill>
                  <a:srgbClr val="1E2761"/>
                </a:solidFill>
                <a:latin typeface="Calibri" pitchFamily="34" charset="0"/>
                <a:ea typeface="Calibri" pitchFamily="34" charset="-122"/>
                <a:cs typeface="Calibri" pitchFamily="34" charset="-120"/>
              </a:rPr>
              <a:t>Buyback &amp; Burn</a:t>
            </a:r>
            <a:endParaRPr lang="en-US" sz="1150" dirty="0"/>
          </a:p>
        </p:txBody>
      </p:sp>
      <p:sp>
        <p:nvSpPr>
          <p:cNvPr id="37" name="Text 30"/>
          <p:cNvSpPr/>
          <p:nvPr/>
        </p:nvSpPr>
        <p:spPr>
          <a:xfrm>
            <a:off x="6227064" y="2121408"/>
            <a:ext cx="2423160" cy="594360"/>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reduces </a:t>
            </a:r>
            <a:r>
              <a:rPr lang="en-US" sz="950" dirty="0" err="1" smtClean="0">
                <a:solidFill>
                  <a:srgbClr val="334155"/>
                </a:solidFill>
                <a:latin typeface="Calibri" pitchFamily="34" charset="0"/>
                <a:ea typeface="Calibri" pitchFamily="34" charset="-122"/>
                <a:cs typeface="Calibri" pitchFamily="34" charset="-120"/>
              </a:rPr>
              <a:t>EVR</a:t>
            </a:r>
            <a:r>
              <a:rPr lang="en-US" sz="950" dirty="0" smtClean="0">
                <a:solidFill>
                  <a:srgbClr val="334155"/>
                </a:solidFill>
                <a:latin typeface="Calibri" pitchFamily="34" charset="0"/>
                <a:ea typeface="Calibri" pitchFamily="34" charset="-122"/>
                <a:cs typeface="Calibri" pitchFamily="34" charset="-120"/>
              </a:rPr>
              <a:t> </a:t>
            </a:r>
            <a:r>
              <a:rPr lang="en-US" sz="950" dirty="0">
                <a:solidFill>
                  <a:srgbClr val="334155"/>
                </a:solidFill>
                <a:latin typeface="Calibri" pitchFamily="34" charset="0"/>
                <a:ea typeface="Calibri" pitchFamily="34" charset="-122"/>
                <a:cs typeface="Calibri" pitchFamily="34" charset="-120"/>
              </a:rPr>
              <a:t>supply, creates buy-side pressure continuously</a:t>
            </a:r>
            <a:endParaRPr lang="en-US" sz="950" dirty="0"/>
          </a:p>
        </p:txBody>
      </p:sp>
      <p:sp>
        <p:nvSpPr>
          <p:cNvPr id="38" name="Shape 31"/>
          <p:cNvSpPr/>
          <p:nvPr/>
        </p:nvSpPr>
        <p:spPr>
          <a:xfrm>
            <a:off x="6089904" y="2971800"/>
            <a:ext cx="2724912" cy="1719072"/>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39" name="Shape 32"/>
          <p:cNvSpPr/>
          <p:nvPr/>
        </p:nvSpPr>
        <p:spPr>
          <a:xfrm>
            <a:off x="6089904" y="2971800"/>
            <a:ext cx="64008" cy="1719072"/>
          </a:xfrm>
          <a:prstGeom prst="rect">
            <a:avLst/>
          </a:prstGeom>
          <a:solidFill>
            <a:srgbClr val="00C8E0"/>
          </a:solidFill>
          <a:ln w="12700">
            <a:solidFill>
              <a:srgbClr val="00C8E0"/>
            </a:solidFill>
            <a:prstDash val="solid"/>
          </a:ln>
        </p:spPr>
      </p:sp>
      <p:pic>
        <p:nvPicPr>
          <p:cNvPr id="40" name="Image 5" descr="preencoded.png"/>
          <p:cNvPicPr>
            <a:picLocks noChangeAspect="1"/>
          </p:cNvPicPr>
          <p:nvPr/>
        </p:nvPicPr>
        <p:blipFill>
          <a:blip r:embed="rId8"/>
          <a:stretch>
            <a:fillRect/>
          </a:stretch>
        </p:blipFill>
        <p:spPr>
          <a:xfrm>
            <a:off x="6227064" y="3154680"/>
            <a:ext cx="438912" cy="438912"/>
          </a:xfrm>
          <a:prstGeom prst="rect">
            <a:avLst/>
          </a:prstGeom>
        </p:spPr>
      </p:pic>
      <p:sp>
        <p:nvSpPr>
          <p:cNvPr id="41" name="Text 33"/>
          <p:cNvSpPr/>
          <p:nvPr/>
        </p:nvSpPr>
        <p:spPr>
          <a:xfrm>
            <a:off x="6775704" y="3136392"/>
            <a:ext cx="1920240" cy="411480"/>
          </a:xfrm>
          <a:prstGeom prst="rect">
            <a:avLst/>
          </a:prstGeom>
          <a:noFill/>
          <a:ln/>
        </p:spPr>
        <p:txBody>
          <a:bodyPr wrap="square" lIns="0" tIns="0" rIns="0" bIns="0" rtlCol="0" anchor="ctr"/>
          <a:lstStyle/>
          <a:p>
            <a:pPr marL="0" indent="0">
              <a:buNone/>
            </a:pPr>
            <a:r>
              <a:rPr lang="en-US" sz="2000" b="1" dirty="0">
                <a:solidFill>
                  <a:srgbClr val="1E2761"/>
                </a:solidFill>
                <a:latin typeface="Calibri" pitchFamily="34" charset="0"/>
                <a:ea typeface="Calibri" pitchFamily="34" charset="-122"/>
                <a:cs typeface="Calibri" pitchFamily="34" charset="-120"/>
              </a:rPr>
              <a:t>20%</a:t>
            </a:r>
            <a:endParaRPr lang="en-US" sz="2000" dirty="0"/>
          </a:p>
        </p:txBody>
      </p:sp>
      <p:sp>
        <p:nvSpPr>
          <p:cNvPr id="42" name="Text 34"/>
          <p:cNvSpPr/>
          <p:nvPr/>
        </p:nvSpPr>
        <p:spPr>
          <a:xfrm>
            <a:off x="6227064" y="3657600"/>
            <a:ext cx="2423160" cy="347472"/>
          </a:xfrm>
          <a:prstGeom prst="rect">
            <a:avLst/>
          </a:prstGeom>
          <a:noFill/>
          <a:ln/>
        </p:spPr>
        <p:txBody>
          <a:bodyPr wrap="square" lIns="0" tIns="0" rIns="0" bIns="0" rtlCol="0" anchor="ctr"/>
          <a:lstStyle/>
          <a:p>
            <a:pPr marL="0" indent="0">
              <a:buNone/>
            </a:pPr>
            <a:r>
              <a:rPr lang="en-US" sz="1150" b="1" dirty="0">
                <a:solidFill>
                  <a:srgbClr val="1E2761"/>
                </a:solidFill>
                <a:latin typeface="Calibri" pitchFamily="34" charset="0"/>
                <a:ea typeface="Calibri" pitchFamily="34" charset="-122"/>
                <a:cs typeface="Calibri" pitchFamily="34" charset="-120"/>
              </a:rPr>
              <a:t>Permanent Liquidity</a:t>
            </a:r>
            <a:endParaRPr lang="en-US" sz="1150" dirty="0"/>
          </a:p>
        </p:txBody>
      </p:sp>
      <p:sp>
        <p:nvSpPr>
          <p:cNvPr id="43" name="Text 35"/>
          <p:cNvSpPr/>
          <p:nvPr/>
        </p:nvSpPr>
        <p:spPr>
          <a:xfrm>
            <a:off x="6227064" y="3995928"/>
            <a:ext cx="2423160" cy="594360"/>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LP burned forever — pool only deepens, never shrinks</a:t>
            </a:r>
            <a:endParaRPr lang="en-US" sz="9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109728" cy="960120"/>
          </a:xfrm>
          <a:prstGeom prst="rect">
            <a:avLst/>
          </a:prstGeom>
          <a:solidFill>
            <a:srgbClr val="00C8E0"/>
          </a:solidFill>
          <a:ln w="12700">
            <a:solidFill>
              <a:srgbClr val="00C8E0"/>
            </a:solidFill>
            <a:prstDash val="solid"/>
          </a:ln>
        </p:spPr>
      </p:sp>
      <p:sp>
        <p:nvSpPr>
          <p:cNvPr id="4" name="Text 2"/>
          <p:cNvSpPr/>
          <p:nvPr/>
        </p:nvSpPr>
        <p:spPr>
          <a:xfrm>
            <a:off x="228600" y="73152"/>
            <a:ext cx="7772400" cy="50292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04  Matrix Placement</a:t>
            </a:r>
            <a:endParaRPr lang="en-US" sz="2600" dirty="0"/>
          </a:p>
        </p:txBody>
      </p:sp>
      <p:sp>
        <p:nvSpPr>
          <p:cNvPr id="5" name="Text 3"/>
          <p:cNvSpPr/>
          <p:nvPr/>
        </p:nvSpPr>
        <p:spPr>
          <a:xfrm>
            <a:off x="228600" y="576072"/>
            <a:ext cx="7772400" cy="320040"/>
          </a:xfrm>
          <a:prstGeom prst="rect">
            <a:avLst/>
          </a:prstGeom>
          <a:noFill/>
          <a:ln/>
        </p:spPr>
        <p:txBody>
          <a:bodyPr wrap="square" lIns="0" tIns="0" rIns="0" bIns="0" rtlCol="0" anchor="ctr"/>
          <a:lstStyle/>
          <a:p>
            <a:pPr marL="0" indent="0">
              <a:buNone/>
            </a:pPr>
            <a:r>
              <a:rPr lang="en-US" sz="1200" dirty="0">
                <a:solidFill>
                  <a:srgbClr val="B8F0F8"/>
                </a:solidFill>
                <a:latin typeface="Calibri" pitchFamily="34" charset="0"/>
                <a:ea typeface="Calibri" pitchFamily="34" charset="-122"/>
                <a:cs typeface="Calibri" pitchFamily="34" charset="-120"/>
              </a:rPr>
              <a:t>Binary 2×10 matrix — intelligent spillover ensures everyone benefits</a:t>
            </a:r>
            <a:endParaRPr lang="en-US" sz="1200" dirty="0"/>
          </a:p>
        </p:txBody>
      </p:sp>
      <p:sp>
        <p:nvSpPr>
          <p:cNvPr id="6" name="Shape 4"/>
          <p:cNvSpPr/>
          <p:nvPr/>
        </p:nvSpPr>
        <p:spPr>
          <a:xfrm>
            <a:off x="0" y="4864608"/>
            <a:ext cx="9144000" cy="274320"/>
          </a:xfrm>
          <a:prstGeom prst="rect">
            <a:avLst/>
          </a:prstGeom>
          <a:solidFill>
            <a:srgbClr val="141A45"/>
          </a:solidFill>
          <a:ln w="12700">
            <a:solidFill>
              <a:srgbClr val="141A45"/>
            </a:solidFill>
            <a:prstDash val="solid"/>
          </a:ln>
        </p:spPr>
      </p:sp>
      <p:sp>
        <p:nvSpPr>
          <p:cNvPr id="7" name="Text 5"/>
          <p:cNvSpPr/>
          <p:nvPr/>
        </p:nvSpPr>
        <p:spPr>
          <a:xfrm>
            <a:off x="182880" y="4873752"/>
            <a:ext cx="8778240" cy="228600"/>
          </a:xfrm>
          <a:prstGeom prst="rect">
            <a:avLst/>
          </a:prstGeom>
          <a:noFill/>
          <a:ln/>
        </p:spPr>
        <p:txBody>
          <a:bodyPr wrap="square" lIns="0" tIns="0" rIns="0" bIns="0" rtlCol="0" anchor="ctr"/>
          <a:lstStyle/>
          <a:p>
            <a:r>
              <a:rPr lang="en-US" sz="850" dirty="0" err="1">
                <a:solidFill>
                  <a:srgbClr val="94A3B8"/>
                </a:solidFill>
                <a:latin typeface="Calibri" pitchFamily="34" charset="0"/>
                <a:ea typeface="Calibri" pitchFamily="34" charset="-122"/>
                <a:cs typeface="Calibri" pitchFamily="34" charset="-120"/>
              </a:rPr>
              <a:t>EverRise</a:t>
            </a:r>
            <a:r>
              <a:rPr lang="en-US" sz="850" dirty="0">
                <a:solidFill>
                  <a:srgbClr val="94A3B8"/>
                </a:solidFill>
                <a:latin typeface="Calibri" pitchFamily="34" charset="0"/>
                <a:ea typeface="Calibri" pitchFamily="34" charset="-122"/>
                <a:cs typeface="Calibri" pitchFamily="34" charset="-120"/>
              </a:rPr>
              <a:t> </a:t>
            </a:r>
            <a:r>
              <a:rPr lang="en-US" sz="850" dirty="0">
                <a:solidFill>
                  <a:srgbClr val="94A3B8"/>
                </a:solidFill>
                <a:latin typeface="Calibri" pitchFamily="34" charset="0"/>
                <a:ea typeface="Calibri" pitchFamily="34" charset="-122"/>
                <a:cs typeface="Calibri" pitchFamily="34" charset="-120"/>
              </a:rPr>
              <a:t>Network  |  Reward Structure</a:t>
            </a:r>
            <a:endParaRPr lang="en-US" sz="850" dirty="0"/>
          </a:p>
        </p:txBody>
      </p:sp>
      <p:sp>
        <p:nvSpPr>
          <p:cNvPr id="8" name="Shape 6"/>
          <p:cNvSpPr/>
          <p:nvPr/>
        </p:nvSpPr>
        <p:spPr>
          <a:xfrm>
            <a:off x="274320" y="1097280"/>
            <a:ext cx="347472" cy="347472"/>
          </a:xfrm>
          <a:prstGeom prst="rect">
            <a:avLst/>
          </a:prstGeom>
          <a:solidFill>
            <a:srgbClr val="1E2761"/>
          </a:solidFill>
          <a:ln w="12700">
            <a:solidFill>
              <a:srgbClr val="1E2761"/>
            </a:solidFill>
            <a:prstDash val="solid"/>
          </a:ln>
        </p:spPr>
      </p:sp>
      <p:sp>
        <p:nvSpPr>
          <p:cNvPr id="9" name="Text 7"/>
          <p:cNvSpPr/>
          <p:nvPr/>
        </p:nvSpPr>
        <p:spPr>
          <a:xfrm>
            <a:off x="274320" y="1097280"/>
            <a:ext cx="347472" cy="347472"/>
          </a:xfrm>
          <a:prstGeom prst="rect">
            <a:avLst/>
          </a:prstGeom>
          <a:noFill/>
          <a:ln/>
        </p:spPr>
        <p:txBody>
          <a:bodyPr wrap="square" lIns="0" tIns="0" rIns="0" bIns="0" rtlCol="0" anchor="ctr"/>
          <a:lstStyle/>
          <a:p>
            <a:pPr marL="0" indent="0" algn="ctr">
              <a:buNone/>
            </a:pPr>
            <a:r>
              <a:rPr lang="en-US" sz="1200" b="1" dirty="0">
                <a:solidFill>
                  <a:srgbClr val="00C8E0"/>
                </a:solidFill>
                <a:latin typeface="Calibri" pitchFamily="34" charset="0"/>
                <a:ea typeface="Calibri" pitchFamily="34" charset="-122"/>
                <a:cs typeface="Calibri" pitchFamily="34" charset="-120"/>
              </a:rPr>
              <a:t>1</a:t>
            </a:r>
            <a:endParaRPr lang="en-US" sz="1200" dirty="0"/>
          </a:p>
        </p:txBody>
      </p:sp>
      <p:sp>
        <p:nvSpPr>
          <p:cNvPr id="10" name="Text 8"/>
          <p:cNvSpPr/>
          <p:nvPr/>
        </p:nvSpPr>
        <p:spPr>
          <a:xfrm>
            <a:off x="713232" y="1106424"/>
            <a:ext cx="3192018" cy="228600"/>
          </a:xfrm>
          <a:prstGeom prst="rect">
            <a:avLst/>
          </a:prstGeom>
          <a:noFill/>
          <a:ln/>
        </p:spPr>
        <p:txBody>
          <a:bodyPr wrap="square" lIns="0" tIns="0" rIns="0" bIns="0" rtlCol="0" anchor="ctr"/>
          <a:lstStyle/>
          <a:p>
            <a:pPr marL="0" indent="0">
              <a:buNone/>
            </a:pPr>
            <a:r>
              <a:rPr lang="en-US" sz="1100" b="1" dirty="0">
                <a:solidFill>
                  <a:srgbClr val="1E2761"/>
                </a:solidFill>
                <a:latin typeface="Calibri" pitchFamily="34" charset="0"/>
                <a:ea typeface="Calibri" pitchFamily="34" charset="-122"/>
                <a:cs typeface="Calibri" pitchFamily="34" charset="-120"/>
              </a:rPr>
              <a:t>Binary Structure</a:t>
            </a:r>
            <a:endParaRPr lang="en-US" sz="1100" dirty="0"/>
          </a:p>
        </p:txBody>
      </p:sp>
      <p:sp>
        <p:nvSpPr>
          <p:cNvPr id="11" name="Text 9"/>
          <p:cNvSpPr/>
          <p:nvPr/>
        </p:nvSpPr>
        <p:spPr>
          <a:xfrm>
            <a:off x="713232" y="1306449"/>
            <a:ext cx="3192018" cy="384048"/>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Maximum 2 downline positions per member per rank level.</a:t>
            </a:r>
            <a:endParaRPr lang="en-US" sz="950" dirty="0"/>
          </a:p>
        </p:txBody>
      </p:sp>
      <p:sp>
        <p:nvSpPr>
          <p:cNvPr id="12" name="Shape 10"/>
          <p:cNvSpPr/>
          <p:nvPr/>
        </p:nvSpPr>
        <p:spPr>
          <a:xfrm>
            <a:off x="274320" y="1819656"/>
            <a:ext cx="347472" cy="347472"/>
          </a:xfrm>
          <a:prstGeom prst="rect">
            <a:avLst/>
          </a:prstGeom>
          <a:solidFill>
            <a:srgbClr val="1E2761"/>
          </a:solidFill>
          <a:ln w="12700">
            <a:solidFill>
              <a:srgbClr val="1E2761"/>
            </a:solidFill>
            <a:prstDash val="solid"/>
          </a:ln>
        </p:spPr>
      </p:sp>
      <p:sp>
        <p:nvSpPr>
          <p:cNvPr id="13" name="Text 11"/>
          <p:cNvSpPr/>
          <p:nvPr/>
        </p:nvSpPr>
        <p:spPr>
          <a:xfrm>
            <a:off x="274320" y="1819656"/>
            <a:ext cx="347472" cy="347472"/>
          </a:xfrm>
          <a:prstGeom prst="rect">
            <a:avLst/>
          </a:prstGeom>
          <a:noFill/>
          <a:ln/>
        </p:spPr>
        <p:txBody>
          <a:bodyPr wrap="square" lIns="0" tIns="0" rIns="0" bIns="0" rtlCol="0" anchor="ctr"/>
          <a:lstStyle/>
          <a:p>
            <a:pPr marL="0" indent="0" algn="ctr">
              <a:buNone/>
            </a:pPr>
            <a:r>
              <a:rPr lang="en-US" sz="1200" b="1" dirty="0">
                <a:solidFill>
                  <a:srgbClr val="00C8E0"/>
                </a:solidFill>
                <a:latin typeface="Calibri" pitchFamily="34" charset="0"/>
                <a:ea typeface="Calibri" pitchFamily="34" charset="-122"/>
                <a:cs typeface="Calibri" pitchFamily="34" charset="-120"/>
              </a:rPr>
              <a:t>2</a:t>
            </a:r>
            <a:endParaRPr lang="en-US" sz="1200" dirty="0"/>
          </a:p>
        </p:txBody>
      </p:sp>
      <p:sp>
        <p:nvSpPr>
          <p:cNvPr id="14" name="Text 12"/>
          <p:cNvSpPr/>
          <p:nvPr/>
        </p:nvSpPr>
        <p:spPr>
          <a:xfrm>
            <a:off x="713232" y="1828800"/>
            <a:ext cx="3192018" cy="228600"/>
          </a:xfrm>
          <a:prstGeom prst="rect">
            <a:avLst/>
          </a:prstGeom>
          <a:noFill/>
          <a:ln/>
        </p:spPr>
        <p:txBody>
          <a:bodyPr wrap="square" lIns="0" tIns="0" rIns="0" bIns="0" rtlCol="0" anchor="ctr"/>
          <a:lstStyle/>
          <a:p>
            <a:pPr marL="0" indent="0">
              <a:buNone/>
            </a:pPr>
            <a:r>
              <a:rPr lang="en-US" sz="1100" b="1" dirty="0">
                <a:solidFill>
                  <a:srgbClr val="1E2761"/>
                </a:solidFill>
                <a:latin typeface="Calibri" pitchFamily="34" charset="0"/>
                <a:ea typeface="Calibri" pitchFamily="34" charset="-122"/>
                <a:cs typeface="Calibri" pitchFamily="34" charset="-120"/>
              </a:rPr>
              <a:t>Single Leg Start</a:t>
            </a:r>
            <a:endParaRPr lang="en-US" sz="1100" dirty="0"/>
          </a:p>
        </p:txBody>
      </p:sp>
      <p:sp>
        <p:nvSpPr>
          <p:cNvPr id="15" name="Text 13"/>
          <p:cNvSpPr/>
          <p:nvPr/>
        </p:nvSpPr>
        <p:spPr>
          <a:xfrm>
            <a:off x="713232" y="2057400"/>
            <a:ext cx="3192018" cy="384048"/>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New members begin with 1 leg. The second leg unlocks after referring 3 direct F1 members.</a:t>
            </a:r>
            <a:endParaRPr lang="en-US" sz="950" dirty="0"/>
          </a:p>
        </p:txBody>
      </p:sp>
      <p:sp>
        <p:nvSpPr>
          <p:cNvPr id="16" name="Shape 14"/>
          <p:cNvSpPr/>
          <p:nvPr/>
        </p:nvSpPr>
        <p:spPr>
          <a:xfrm>
            <a:off x="274320" y="2542032"/>
            <a:ext cx="347472" cy="347472"/>
          </a:xfrm>
          <a:prstGeom prst="rect">
            <a:avLst/>
          </a:prstGeom>
          <a:solidFill>
            <a:srgbClr val="1E2761"/>
          </a:solidFill>
          <a:ln w="12700">
            <a:solidFill>
              <a:srgbClr val="1E2761"/>
            </a:solidFill>
            <a:prstDash val="solid"/>
          </a:ln>
        </p:spPr>
      </p:sp>
      <p:sp>
        <p:nvSpPr>
          <p:cNvPr id="17" name="Text 15"/>
          <p:cNvSpPr/>
          <p:nvPr/>
        </p:nvSpPr>
        <p:spPr>
          <a:xfrm>
            <a:off x="274320" y="2542032"/>
            <a:ext cx="347472" cy="347472"/>
          </a:xfrm>
          <a:prstGeom prst="rect">
            <a:avLst/>
          </a:prstGeom>
          <a:noFill/>
          <a:ln/>
        </p:spPr>
        <p:txBody>
          <a:bodyPr wrap="square" lIns="0" tIns="0" rIns="0" bIns="0" rtlCol="0" anchor="ctr"/>
          <a:lstStyle/>
          <a:p>
            <a:pPr marL="0" indent="0" algn="ctr">
              <a:buNone/>
            </a:pPr>
            <a:r>
              <a:rPr lang="en-US" sz="1200" b="1" dirty="0">
                <a:solidFill>
                  <a:srgbClr val="00C8E0"/>
                </a:solidFill>
                <a:latin typeface="Calibri" pitchFamily="34" charset="0"/>
                <a:ea typeface="Calibri" pitchFamily="34" charset="-122"/>
                <a:cs typeface="Calibri" pitchFamily="34" charset="-120"/>
              </a:rPr>
              <a:t>3</a:t>
            </a:r>
            <a:endParaRPr lang="en-US" sz="1200" dirty="0"/>
          </a:p>
        </p:txBody>
      </p:sp>
      <p:sp>
        <p:nvSpPr>
          <p:cNvPr id="18" name="Text 16"/>
          <p:cNvSpPr/>
          <p:nvPr/>
        </p:nvSpPr>
        <p:spPr>
          <a:xfrm>
            <a:off x="713232" y="2551176"/>
            <a:ext cx="3192018" cy="228600"/>
          </a:xfrm>
          <a:prstGeom prst="rect">
            <a:avLst/>
          </a:prstGeom>
          <a:noFill/>
          <a:ln/>
        </p:spPr>
        <p:txBody>
          <a:bodyPr wrap="square" lIns="0" tIns="0" rIns="0" bIns="0" rtlCol="0" anchor="ctr"/>
          <a:lstStyle/>
          <a:p>
            <a:pPr marL="0" indent="0">
              <a:buNone/>
            </a:pPr>
            <a:r>
              <a:rPr lang="en-US" sz="1100" b="1" dirty="0">
                <a:solidFill>
                  <a:srgbClr val="1E2761"/>
                </a:solidFill>
                <a:latin typeface="Calibri" pitchFamily="34" charset="0"/>
                <a:ea typeface="Calibri" pitchFamily="34" charset="-122"/>
                <a:cs typeface="Calibri" pitchFamily="34" charset="-120"/>
              </a:rPr>
              <a:t>Top-Down Left-Right</a:t>
            </a:r>
            <a:endParaRPr lang="en-US" sz="1100" dirty="0"/>
          </a:p>
        </p:txBody>
      </p:sp>
      <p:sp>
        <p:nvSpPr>
          <p:cNvPr id="19" name="Text 17"/>
          <p:cNvSpPr/>
          <p:nvPr/>
        </p:nvSpPr>
        <p:spPr>
          <a:xfrm>
            <a:off x="713232" y="2779776"/>
            <a:ext cx="3192018" cy="384048"/>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New joiners placed under sponsor from the highest available position, level by level, left then right.</a:t>
            </a:r>
            <a:endParaRPr lang="en-US" sz="950" dirty="0"/>
          </a:p>
        </p:txBody>
      </p:sp>
      <p:sp>
        <p:nvSpPr>
          <p:cNvPr id="20" name="Shape 18"/>
          <p:cNvSpPr/>
          <p:nvPr/>
        </p:nvSpPr>
        <p:spPr>
          <a:xfrm>
            <a:off x="274320" y="3264408"/>
            <a:ext cx="347472" cy="347472"/>
          </a:xfrm>
          <a:prstGeom prst="rect">
            <a:avLst/>
          </a:prstGeom>
          <a:solidFill>
            <a:srgbClr val="1E2761"/>
          </a:solidFill>
          <a:ln w="12700">
            <a:solidFill>
              <a:srgbClr val="1E2761"/>
            </a:solidFill>
            <a:prstDash val="solid"/>
          </a:ln>
        </p:spPr>
      </p:sp>
      <p:sp>
        <p:nvSpPr>
          <p:cNvPr id="21" name="Text 19"/>
          <p:cNvSpPr/>
          <p:nvPr/>
        </p:nvSpPr>
        <p:spPr>
          <a:xfrm>
            <a:off x="274320" y="3264408"/>
            <a:ext cx="347472" cy="347472"/>
          </a:xfrm>
          <a:prstGeom prst="rect">
            <a:avLst/>
          </a:prstGeom>
          <a:noFill/>
          <a:ln/>
        </p:spPr>
        <p:txBody>
          <a:bodyPr wrap="square" lIns="0" tIns="0" rIns="0" bIns="0" rtlCol="0" anchor="ctr"/>
          <a:lstStyle/>
          <a:p>
            <a:pPr marL="0" indent="0" algn="ctr">
              <a:buNone/>
            </a:pPr>
            <a:r>
              <a:rPr lang="en-US" sz="1200" b="1" dirty="0">
                <a:solidFill>
                  <a:srgbClr val="00C8E0"/>
                </a:solidFill>
                <a:latin typeface="Calibri" pitchFamily="34" charset="0"/>
                <a:ea typeface="Calibri" pitchFamily="34" charset="-122"/>
                <a:cs typeface="Calibri" pitchFamily="34" charset="-120"/>
              </a:rPr>
              <a:t>4</a:t>
            </a:r>
            <a:endParaRPr lang="en-US" sz="1200" dirty="0"/>
          </a:p>
        </p:txBody>
      </p:sp>
      <p:sp>
        <p:nvSpPr>
          <p:cNvPr id="22" name="Text 20"/>
          <p:cNvSpPr/>
          <p:nvPr/>
        </p:nvSpPr>
        <p:spPr>
          <a:xfrm>
            <a:off x="713232" y="3273552"/>
            <a:ext cx="3192018" cy="228600"/>
          </a:xfrm>
          <a:prstGeom prst="rect">
            <a:avLst/>
          </a:prstGeom>
          <a:noFill/>
          <a:ln/>
        </p:spPr>
        <p:txBody>
          <a:bodyPr wrap="square" lIns="0" tIns="0" rIns="0" bIns="0" rtlCol="0" anchor="ctr"/>
          <a:lstStyle/>
          <a:p>
            <a:pPr marL="0" indent="0">
              <a:buNone/>
            </a:pPr>
            <a:r>
              <a:rPr lang="en-US" sz="1100" b="1" dirty="0">
                <a:solidFill>
                  <a:srgbClr val="1E2761"/>
                </a:solidFill>
                <a:latin typeface="Calibri" pitchFamily="34" charset="0"/>
                <a:ea typeface="Calibri" pitchFamily="34" charset="-122"/>
                <a:cs typeface="Calibri" pitchFamily="34" charset="-120"/>
              </a:rPr>
              <a:t>Spillover</a:t>
            </a:r>
            <a:endParaRPr lang="en-US" sz="1100" dirty="0"/>
          </a:p>
        </p:txBody>
      </p:sp>
      <p:sp>
        <p:nvSpPr>
          <p:cNvPr id="23" name="Text 21"/>
          <p:cNvSpPr/>
          <p:nvPr/>
        </p:nvSpPr>
        <p:spPr>
          <a:xfrm>
            <a:off x="713232" y="3502152"/>
            <a:ext cx="3192018" cy="384048"/>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When a sponsor fills, overflow is placed under existing downlines — passive members benefit automatically.</a:t>
            </a:r>
            <a:endParaRPr lang="en-US" sz="950" dirty="0"/>
          </a:p>
        </p:txBody>
      </p:sp>
      <p:sp>
        <p:nvSpPr>
          <p:cNvPr id="24" name="Shape 22"/>
          <p:cNvSpPr/>
          <p:nvPr/>
        </p:nvSpPr>
        <p:spPr>
          <a:xfrm>
            <a:off x="274320" y="3986784"/>
            <a:ext cx="347472" cy="347472"/>
          </a:xfrm>
          <a:prstGeom prst="rect">
            <a:avLst/>
          </a:prstGeom>
          <a:solidFill>
            <a:srgbClr val="1E2761"/>
          </a:solidFill>
          <a:ln w="12700">
            <a:solidFill>
              <a:srgbClr val="1E2761"/>
            </a:solidFill>
            <a:prstDash val="solid"/>
          </a:ln>
        </p:spPr>
      </p:sp>
      <p:sp>
        <p:nvSpPr>
          <p:cNvPr id="25" name="Text 23"/>
          <p:cNvSpPr/>
          <p:nvPr/>
        </p:nvSpPr>
        <p:spPr>
          <a:xfrm>
            <a:off x="274320" y="3986784"/>
            <a:ext cx="347472" cy="347472"/>
          </a:xfrm>
          <a:prstGeom prst="rect">
            <a:avLst/>
          </a:prstGeom>
          <a:noFill/>
          <a:ln/>
        </p:spPr>
        <p:txBody>
          <a:bodyPr wrap="square" lIns="0" tIns="0" rIns="0" bIns="0" rtlCol="0" anchor="ctr"/>
          <a:lstStyle/>
          <a:p>
            <a:pPr marL="0" indent="0" algn="ctr">
              <a:buNone/>
            </a:pPr>
            <a:r>
              <a:rPr lang="en-US" sz="1200" b="1" dirty="0">
                <a:solidFill>
                  <a:srgbClr val="00C8E0"/>
                </a:solidFill>
                <a:latin typeface="Calibri" pitchFamily="34" charset="0"/>
                <a:ea typeface="Calibri" pitchFamily="34" charset="-122"/>
                <a:cs typeface="Calibri" pitchFamily="34" charset="-120"/>
              </a:rPr>
              <a:t>5</a:t>
            </a:r>
            <a:endParaRPr lang="en-US" sz="1200" dirty="0"/>
          </a:p>
        </p:txBody>
      </p:sp>
      <p:sp>
        <p:nvSpPr>
          <p:cNvPr id="26" name="Text 24"/>
          <p:cNvSpPr/>
          <p:nvPr/>
        </p:nvSpPr>
        <p:spPr>
          <a:xfrm>
            <a:off x="713232" y="3995928"/>
            <a:ext cx="3192018" cy="228600"/>
          </a:xfrm>
          <a:prstGeom prst="rect">
            <a:avLst/>
          </a:prstGeom>
          <a:noFill/>
          <a:ln/>
        </p:spPr>
        <p:txBody>
          <a:bodyPr wrap="square" lIns="0" tIns="0" rIns="0" bIns="0" rtlCol="0" anchor="ctr"/>
          <a:lstStyle/>
          <a:p>
            <a:pPr marL="0" indent="0">
              <a:buNone/>
            </a:pPr>
            <a:r>
              <a:rPr lang="en-US" sz="1100" b="1" dirty="0">
                <a:solidFill>
                  <a:srgbClr val="1E2761"/>
                </a:solidFill>
                <a:latin typeface="Calibri" pitchFamily="34" charset="0"/>
                <a:ea typeface="Calibri" pitchFamily="34" charset="-122"/>
                <a:cs typeface="Calibri" pitchFamily="34" charset="-120"/>
              </a:rPr>
              <a:t>Referral Preserved</a:t>
            </a:r>
            <a:endParaRPr lang="en-US" sz="1100" dirty="0"/>
          </a:p>
        </p:txBody>
      </p:sp>
      <p:sp>
        <p:nvSpPr>
          <p:cNvPr id="27" name="Text 25"/>
          <p:cNvSpPr/>
          <p:nvPr/>
        </p:nvSpPr>
        <p:spPr>
          <a:xfrm>
            <a:off x="713232" y="4224528"/>
            <a:ext cx="3192018" cy="384048"/>
          </a:xfrm>
          <a:prstGeom prst="rect">
            <a:avLst/>
          </a:prstGeom>
          <a:noFill/>
          <a:ln/>
        </p:spPr>
        <p:txBody>
          <a:bodyPr wrap="square" lIns="0" tIns="0" rIns="0" bIns="0" rtlCol="0" anchor="ctr"/>
          <a:lstStyle/>
          <a:p>
            <a:pPr marL="0" indent="0">
              <a:buNone/>
            </a:pPr>
            <a:r>
              <a:rPr lang="en-US" sz="950" dirty="0">
                <a:solidFill>
                  <a:srgbClr val="334155"/>
                </a:solidFill>
                <a:latin typeface="Calibri" pitchFamily="34" charset="0"/>
                <a:ea typeface="Calibri" pitchFamily="34" charset="-122"/>
                <a:cs typeface="Calibri" pitchFamily="34" charset="-120"/>
              </a:rPr>
              <a:t>Referrals remain your direct F1 for Elite Pool &amp; Matching — regardless of matrix position.</a:t>
            </a:r>
            <a:endParaRPr lang="en-US" sz="950" dirty="0"/>
          </a:p>
        </p:txBody>
      </p:sp>
      <p:sp>
        <p:nvSpPr>
          <p:cNvPr id="28" name="Shape 26"/>
          <p:cNvSpPr/>
          <p:nvPr/>
        </p:nvSpPr>
        <p:spPr>
          <a:xfrm>
            <a:off x="4238625" y="1051560"/>
            <a:ext cx="4613910" cy="3749040"/>
          </a:xfrm>
          <a:prstGeom prst="rect">
            <a:avLst/>
          </a:prstGeom>
          <a:solidFill>
            <a:srgbClr val="1E2761"/>
          </a:solidFill>
          <a:ln w="12700">
            <a:solidFill>
              <a:srgbClr val="2A3580"/>
            </a:solidFill>
            <a:prstDash val="solid"/>
          </a:ln>
        </p:spPr>
      </p:sp>
      <p:sp>
        <p:nvSpPr>
          <p:cNvPr id="29" name="Text 27"/>
          <p:cNvSpPr/>
          <p:nvPr/>
        </p:nvSpPr>
        <p:spPr>
          <a:xfrm>
            <a:off x="6194108" y="1055370"/>
            <a:ext cx="1316354" cy="251079"/>
          </a:xfrm>
          <a:prstGeom prst="rect">
            <a:avLst/>
          </a:prstGeom>
          <a:noFill/>
          <a:ln/>
        </p:spPr>
        <p:txBody>
          <a:bodyPr wrap="square" lIns="0" tIns="0" rIns="0" bIns="0" rtlCol="0" anchor="ctr"/>
          <a:lstStyle/>
          <a:p>
            <a:pPr marL="0" indent="0" algn="ctr">
              <a:buNone/>
            </a:pPr>
            <a:r>
              <a:rPr lang="en-US" sz="1100" b="1" dirty="0">
                <a:solidFill>
                  <a:srgbClr val="00C8E0"/>
                </a:solidFill>
                <a:latin typeface="Calibri" pitchFamily="34" charset="0"/>
                <a:ea typeface="Calibri" pitchFamily="34" charset="-122"/>
                <a:cs typeface="Calibri" pitchFamily="34" charset="-120"/>
              </a:rPr>
              <a:t>Matrix Tree (2×10)</a:t>
            </a:r>
            <a:endParaRPr lang="en-US" sz="1100" dirty="0"/>
          </a:p>
        </p:txBody>
      </p:sp>
      <p:sp>
        <p:nvSpPr>
          <p:cNvPr id="62" name="Text 60"/>
          <p:cNvSpPr/>
          <p:nvPr/>
        </p:nvSpPr>
        <p:spPr>
          <a:xfrm>
            <a:off x="4314823" y="3887343"/>
            <a:ext cx="4457701" cy="320040"/>
          </a:xfrm>
          <a:prstGeom prst="rect">
            <a:avLst/>
          </a:prstGeom>
          <a:noFill/>
          <a:ln/>
        </p:spPr>
        <p:txBody>
          <a:bodyPr wrap="square" lIns="0" tIns="0" rIns="0" bIns="0" rtlCol="0" anchor="ctr"/>
          <a:lstStyle/>
          <a:p>
            <a:pPr marL="0" indent="0" algn="ctr">
              <a:buNone/>
            </a:pPr>
            <a:r>
              <a:rPr lang="en-US" sz="900" i="1" dirty="0">
                <a:solidFill>
                  <a:srgbClr val="94A3B8"/>
                </a:solidFill>
                <a:latin typeface="Calibri" pitchFamily="34" charset="0"/>
                <a:ea typeface="Calibri" pitchFamily="34" charset="-122"/>
                <a:cs typeface="Calibri" pitchFamily="34" charset="-120"/>
              </a:rPr>
              <a:t>...continues to Level 10</a:t>
            </a:r>
            <a:endParaRPr lang="en-US" sz="900" dirty="0"/>
          </a:p>
        </p:txBody>
      </p:sp>
      <p:sp>
        <p:nvSpPr>
          <p:cNvPr id="63" name="Text 61"/>
          <p:cNvSpPr/>
          <p:nvPr/>
        </p:nvSpPr>
        <p:spPr>
          <a:xfrm>
            <a:off x="4324346" y="4134231"/>
            <a:ext cx="4448177" cy="200025"/>
          </a:xfrm>
          <a:prstGeom prst="rect">
            <a:avLst/>
          </a:prstGeom>
          <a:noFill/>
          <a:ln/>
        </p:spPr>
        <p:txBody>
          <a:bodyPr wrap="square" lIns="0" tIns="0" rIns="0" bIns="0" rtlCol="0" anchor="ctr"/>
          <a:lstStyle/>
          <a:p>
            <a:pPr marL="0" indent="0" algn="ctr">
              <a:buNone/>
            </a:pPr>
            <a:r>
              <a:rPr lang="en-US" sz="900" dirty="0">
                <a:solidFill>
                  <a:srgbClr val="B8F0F8"/>
                </a:solidFill>
                <a:latin typeface="Calibri" pitchFamily="34" charset="0"/>
                <a:ea typeface="Calibri" pitchFamily="34" charset="-122"/>
                <a:cs typeface="Calibri" pitchFamily="34" charset="-120"/>
              </a:rPr>
              <a:t>3% commission × 10 levels = 30% total</a:t>
            </a:r>
            <a:endParaRPr lang="en-US" sz="900" dirty="0"/>
          </a:p>
        </p:txBody>
      </p:sp>
      <p:sp>
        <p:nvSpPr>
          <p:cNvPr id="64" name="Shape 62"/>
          <p:cNvSpPr/>
          <p:nvPr/>
        </p:nvSpPr>
        <p:spPr>
          <a:xfrm>
            <a:off x="5095875" y="4402836"/>
            <a:ext cx="1554480" cy="274320"/>
          </a:xfrm>
          <a:prstGeom prst="rect">
            <a:avLst/>
          </a:prstGeom>
          <a:solidFill>
            <a:srgbClr val="8B5CF6"/>
          </a:solidFill>
          <a:ln w="12700">
            <a:solidFill>
              <a:srgbClr val="8B5CF6"/>
            </a:solidFill>
            <a:prstDash val="solid"/>
          </a:ln>
        </p:spPr>
      </p:sp>
      <p:sp>
        <p:nvSpPr>
          <p:cNvPr id="65" name="Text 63"/>
          <p:cNvSpPr/>
          <p:nvPr/>
        </p:nvSpPr>
        <p:spPr>
          <a:xfrm>
            <a:off x="5095875" y="4402836"/>
            <a:ext cx="1554480" cy="274320"/>
          </a:xfrm>
          <a:prstGeom prst="rect">
            <a:avLst/>
          </a:prstGeom>
          <a:noFill/>
          <a:ln/>
        </p:spPr>
        <p:txBody>
          <a:bodyPr wrap="square" lIns="0" tIns="0" rIns="0" bIns="0" rtlCol="0" anchor="ctr"/>
          <a:lstStyle/>
          <a:p>
            <a:pPr marL="0" indent="0" algn="ctr">
              <a:buNone/>
            </a:pPr>
            <a:r>
              <a:rPr lang="en-US" sz="850" b="1" dirty="0">
                <a:solidFill>
                  <a:srgbClr val="FFFFFF"/>
                </a:solidFill>
                <a:latin typeface="Calibri" pitchFamily="34" charset="0"/>
                <a:ea typeface="Calibri" pitchFamily="34" charset="-122"/>
                <a:cs typeface="Calibri" pitchFamily="34" charset="-120"/>
              </a:rPr>
              <a:t>2nd leg: 3 F1s</a:t>
            </a:r>
            <a:endParaRPr lang="en-US" sz="850" dirty="0"/>
          </a:p>
        </p:txBody>
      </p:sp>
      <p:sp>
        <p:nvSpPr>
          <p:cNvPr id="66" name="Shape 64"/>
          <p:cNvSpPr/>
          <p:nvPr/>
        </p:nvSpPr>
        <p:spPr>
          <a:xfrm>
            <a:off x="6787515" y="4402836"/>
            <a:ext cx="1554480" cy="274320"/>
          </a:xfrm>
          <a:prstGeom prst="rect">
            <a:avLst/>
          </a:prstGeom>
          <a:solidFill>
            <a:srgbClr val="F59F00"/>
          </a:solidFill>
          <a:ln w="12700">
            <a:solidFill>
              <a:srgbClr val="F59F00"/>
            </a:solidFill>
            <a:prstDash val="solid"/>
          </a:ln>
        </p:spPr>
      </p:sp>
      <p:sp>
        <p:nvSpPr>
          <p:cNvPr id="67" name="Text 65"/>
          <p:cNvSpPr/>
          <p:nvPr/>
        </p:nvSpPr>
        <p:spPr>
          <a:xfrm>
            <a:off x="6787515" y="4402836"/>
            <a:ext cx="1554480" cy="274320"/>
          </a:xfrm>
          <a:prstGeom prst="rect">
            <a:avLst/>
          </a:prstGeom>
          <a:noFill/>
          <a:ln/>
        </p:spPr>
        <p:txBody>
          <a:bodyPr wrap="square" lIns="0" tIns="0" rIns="0" bIns="0" rtlCol="0" anchor="ctr"/>
          <a:lstStyle/>
          <a:p>
            <a:pPr marL="0" indent="0" algn="ctr">
              <a:buNone/>
            </a:pPr>
            <a:r>
              <a:rPr lang="en-US" sz="850" b="1" dirty="0">
                <a:solidFill>
                  <a:srgbClr val="1E2761"/>
                </a:solidFill>
                <a:latin typeface="Calibri" pitchFamily="34" charset="0"/>
                <a:ea typeface="Calibri" pitchFamily="34" charset="-122"/>
                <a:cs typeface="Calibri" pitchFamily="34" charset="-120"/>
              </a:rPr>
              <a:t>Spillover fills gaps</a:t>
            </a:r>
            <a:endParaRPr lang="en-US" sz="850" dirty="0"/>
          </a:p>
        </p:txBody>
      </p:sp>
      <p:sp>
        <p:nvSpPr>
          <p:cNvPr id="68" name="Rounded Rectangle 67"/>
          <p:cNvSpPr/>
          <p:nvPr/>
        </p:nvSpPr>
        <p:spPr>
          <a:xfrm>
            <a:off x="6538912" y="1384173"/>
            <a:ext cx="607695" cy="304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You</a:t>
            </a:r>
            <a:endParaRPr lang="en-US" dirty="0"/>
          </a:p>
        </p:txBody>
      </p:sp>
      <p:sp>
        <p:nvSpPr>
          <p:cNvPr id="69" name="Rounded Rectangle 68"/>
          <p:cNvSpPr/>
          <p:nvPr/>
        </p:nvSpPr>
        <p:spPr>
          <a:xfrm>
            <a:off x="5565456" y="2057400"/>
            <a:ext cx="607695" cy="304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A1</a:t>
            </a:r>
            <a:endParaRPr lang="en-US" sz="1600" dirty="0"/>
          </a:p>
        </p:txBody>
      </p:sp>
      <p:sp>
        <p:nvSpPr>
          <p:cNvPr id="70" name="Rounded Rectangle 69"/>
          <p:cNvSpPr/>
          <p:nvPr/>
        </p:nvSpPr>
        <p:spPr>
          <a:xfrm>
            <a:off x="5166359" y="2534793"/>
            <a:ext cx="607695" cy="304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t>A2</a:t>
            </a:r>
            <a:endParaRPr lang="en-US" sz="1600" dirty="0"/>
          </a:p>
        </p:txBody>
      </p:sp>
      <p:sp>
        <p:nvSpPr>
          <p:cNvPr id="71" name="Rounded Rectangle 70"/>
          <p:cNvSpPr/>
          <p:nvPr/>
        </p:nvSpPr>
        <p:spPr>
          <a:xfrm>
            <a:off x="7527607" y="2057400"/>
            <a:ext cx="607695" cy="304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t>A3</a:t>
            </a:r>
            <a:endParaRPr lang="en-US" sz="1600" dirty="0"/>
          </a:p>
        </p:txBody>
      </p:sp>
      <p:sp>
        <p:nvSpPr>
          <p:cNvPr id="72" name="Rounded Rectangle 71"/>
          <p:cNvSpPr/>
          <p:nvPr/>
        </p:nvSpPr>
        <p:spPr>
          <a:xfrm>
            <a:off x="7101840" y="2534793"/>
            <a:ext cx="607695" cy="304800"/>
          </a:xfrm>
          <a:prstGeom prst="roundRect">
            <a:avLst/>
          </a:prstGeom>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t>C1</a:t>
            </a:r>
            <a:endParaRPr lang="en-US" sz="1600" dirty="0"/>
          </a:p>
        </p:txBody>
      </p:sp>
      <p:sp>
        <p:nvSpPr>
          <p:cNvPr id="73" name="Rounded Rectangle 72"/>
          <p:cNvSpPr/>
          <p:nvPr/>
        </p:nvSpPr>
        <p:spPr>
          <a:xfrm>
            <a:off x="4871084" y="3011043"/>
            <a:ext cx="607695" cy="304800"/>
          </a:xfrm>
          <a:prstGeom prst="roundRect">
            <a:avLst/>
          </a:prstGeom>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solidFill>
                  <a:srgbClr val="FFFF00"/>
                </a:solidFill>
              </a:rPr>
              <a:t>B1</a:t>
            </a:r>
            <a:endParaRPr lang="en-US" sz="1600" dirty="0">
              <a:solidFill>
                <a:srgbClr val="FFFF00"/>
              </a:solidFill>
            </a:endParaRPr>
          </a:p>
        </p:txBody>
      </p:sp>
      <p:sp>
        <p:nvSpPr>
          <p:cNvPr id="74" name="Rounded Rectangle 73"/>
          <p:cNvSpPr/>
          <p:nvPr/>
        </p:nvSpPr>
        <p:spPr>
          <a:xfrm>
            <a:off x="6797040" y="3011043"/>
            <a:ext cx="607695" cy="304800"/>
          </a:xfrm>
          <a:prstGeom prst="roundRect">
            <a:avLst/>
          </a:prstGeom>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t>C2</a:t>
            </a:r>
            <a:endParaRPr lang="en-US" sz="1600" dirty="0"/>
          </a:p>
        </p:txBody>
      </p:sp>
      <p:sp>
        <p:nvSpPr>
          <p:cNvPr id="75" name="Rounded Rectangle 74"/>
          <p:cNvSpPr/>
          <p:nvPr/>
        </p:nvSpPr>
        <p:spPr>
          <a:xfrm>
            <a:off x="4571998" y="3487293"/>
            <a:ext cx="607695" cy="304800"/>
          </a:xfrm>
          <a:prstGeom prst="roundRect">
            <a:avLst/>
          </a:prstGeom>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solidFill>
                  <a:srgbClr val="FFFF00"/>
                </a:solidFill>
              </a:rPr>
              <a:t>B2</a:t>
            </a:r>
            <a:endParaRPr lang="en-US" sz="1600" dirty="0">
              <a:solidFill>
                <a:srgbClr val="FFFF00"/>
              </a:solidFill>
            </a:endParaRPr>
          </a:p>
        </p:txBody>
      </p:sp>
      <p:sp>
        <p:nvSpPr>
          <p:cNvPr id="76" name="Rounded Rectangle 75"/>
          <p:cNvSpPr/>
          <p:nvPr/>
        </p:nvSpPr>
        <p:spPr>
          <a:xfrm>
            <a:off x="5974078" y="2534793"/>
            <a:ext cx="607695" cy="304800"/>
          </a:xfrm>
          <a:prstGeom prst="roundRect">
            <a:avLst/>
          </a:prstGeom>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solidFill>
                  <a:srgbClr val="FFFF00"/>
                </a:solidFill>
              </a:rPr>
              <a:t>B3</a:t>
            </a:r>
            <a:endParaRPr lang="en-US" sz="1600" dirty="0">
              <a:solidFill>
                <a:srgbClr val="FFFF00"/>
              </a:solidFill>
            </a:endParaRPr>
          </a:p>
        </p:txBody>
      </p:sp>
      <p:sp>
        <p:nvSpPr>
          <p:cNvPr id="77" name="Rounded Rectangle 76"/>
          <p:cNvSpPr/>
          <p:nvPr/>
        </p:nvSpPr>
        <p:spPr>
          <a:xfrm>
            <a:off x="7944802" y="2534793"/>
            <a:ext cx="607695" cy="304800"/>
          </a:xfrm>
          <a:prstGeom prst="roundRect">
            <a:avLst/>
          </a:prstGeom>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smtClean="0"/>
              <a:t>C3</a:t>
            </a:r>
            <a:endParaRPr lang="en-US" sz="1600" dirty="0"/>
          </a:p>
        </p:txBody>
      </p:sp>
      <p:cxnSp>
        <p:nvCxnSpPr>
          <p:cNvPr id="79" name="Straight Arrow Connector 78"/>
          <p:cNvCxnSpPr>
            <a:stCxn id="68" idx="2"/>
            <a:endCxn id="69" idx="0"/>
          </p:cNvCxnSpPr>
          <p:nvPr/>
        </p:nvCxnSpPr>
        <p:spPr>
          <a:xfrm flipH="1">
            <a:off x="5869304" y="1688973"/>
            <a:ext cx="973456" cy="368427"/>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a:stCxn id="68" idx="2"/>
            <a:endCxn id="71" idx="0"/>
          </p:cNvCxnSpPr>
          <p:nvPr/>
        </p:nvCxnSpPr>
        <p:spPr>
          <a:xfrm>
            <a:off x="6842760" y="1688973"/>
            <a:ext cx="988695" cy="368427"/>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85" name="Straight Arrow Connector 84"/>
          <p:cNvCxnSpPr>
            <a:stCxn id="69" idx="2"/>
            <a:endCxn id="70" idx="0"/>
          </p:cNvCxnSpPr>
          <p:nvPr/>
        </p:nvCxnSpPr>
        <p:spPr>
          <a:xfrm flipH="1">
            <a:off x="5470207" y="2362200"/>
            <a:ext cx="399097" cy="172593"/>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a:stCxn id="69" idx="2"/>
            <a:endCxn id="76" idx="0"/>
          </p:cNvCxnSpPr>
          <p:nvPr/>
        </p:nvCxnSpPr>
        <p:spPr>
          <a:xfrm>
            <a:off x="5869304" y="2362200"/>
            <a:ext cx="408622" cy="172593"/>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a:stCxn id="70" idx="2"/>
            <a:endCxn id="73" idx="0"/>
          </p:cNvCxnSpPr>
          <p:nvPr/>
        </p:nvCxnSpPr>
        <p:spPr>
          <a:xfrm flipH="1">
            <a:off x="5174932" y="2839593"/>
            <a:ext cx="295275" cy="17145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a:stCxn id="73" idx="2"/>
            <a:endCxn id="75" idx="0"/>
          </p:cNvCxnSpPr>
          <p:nvPr/>
        </p:nvCxnSpPr>
        <p:spPr>
          <a:xfrm flipH="1">
            <a:off x="4875846" y="3315843"/>
            <a:ext cx="299086" cy="17145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a:stCxn id="71" idx="2"/>
          </p:cNvCxnSpPr>
          <p:nvPr/>
        </p:nvCxnSpPr>
        <p:spPr>
          <a:xfrm flipH="1">
            <a:off x="7405687" y="2362200"/>
            <a:ext cx="425768" cy="162496"/>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a:stCxn id="71" idx="2"/>
            <a:endCxn id="77" idx="0"/>
          </p:cNvCxnSpPr>
          <p:nvPr/>
        </p:nvCxnSpPr>
        <p:spPr>
          <a:xfrm>
            <a:off x="7831455" y="2362200"/>
            <a:ext cx="417195" cy="172593"/>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a:stCxn id="72" idx="2"/>
            <a:endCxn id="74" idx="0"/>
          </p:cNvCxnSpPr>
          <p:nvPr/>
        </p:nvCxnSpPr>
        <p:spPr>
          <a:xfrm flipH="1">
            <a:off x="7100888" y="2839593"/>
            <a:ext cx="304800" cy="17145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107" name="Text 61"/>
          <p:cNvSpPr/>
          <p:nvPr/>
        </p:nvSpPr>
        <p:spPr>
          <a:xfrm>
            <a:off x="4314824" y="1119759"/>
            <a:ext cx="2143127" cy="201930"/>
          </a:xfrm>
          <a:prstGeom prst="rect">
            <a:avLst/>
          </a:prstGeom>
          <a:noFill/>
          <a:ln/>
        </p:spPr>
        <p:txBody>
          <a:bodyPr wrap="square" lIns="0" tIns="0" rIns="0" bIns="0" rtlCol="0" anchor="ctr"/>
          <a:lstStyle/>
          <a:p>
            <a:r>
              <a:rPr lang="en-US" sz="900" dirty="0">
                <a:solidFill>
                  <a:srgbClr val="FFFF00"/>
                </a:solidFill>
              </a:rPr>
              <a:t>You introduced A1, </a:t>
            </a:r>
            <a:r>
              <a:rPr lang="en-US" sz="900" dirty="0" err="1">
                <a:solidFill>
                  <a:srgbClr val="FFFF00"/>
                </a:solidFill>
              </a:rPr>
              <a:t>A2</a:t>
            </a:r>
            <a:r>
              <a:rPr lang="en-US" sz="900" dirty="0">
                <a:solidFill>
                  <a:srgbClr val="FFFF00"/>
                </a:solidFill>
              </a:rPr>
              <a:t>, </a:t>
            </a:r>
            <a:r>
              <a:rPr lang="en-US" sz="900" dirty="0" err="1">
                <a:solidFill>
                  <a:srgbClr val="FFFF00"/>
                </a:solidFill>
              </a:rPr>
              <a:t>A3</a:t>
            </a:r>
            <a:endParaRPr lang="en-US" sz="900" dirty="0">
              <a:solidFill>
                <a:srgbClr val="FFFF00"/>
              </a:solidFill>
            </a:endParaRPr>
          </a:p>
        </p:txBody>
      </p:sp>
      <p:sp>
        <p:nvSpPr>
          <p:cNvPr id="108" name="Text 61"/>
          <p:cNvSpPr/>
          <p:nvPr/>
        </p:nvSpPr>
        <p:spPr>
          <a:xfrm>
            <a:off x="4314823" y="1321689"/>
            <a:ext cx="2143127" cy="201930"/>
          </a:xfrm>
          <a:prstGeom prst="rect">
            <a:avLst/>
          </a:prstGeom>
          <a:noFill/>
          <a:ln/>
        </p:spPr>
        <p:txBody>
          <a:bodyPr wrap="square" lIns="0" tIns="0" rIns="0" bIns="0" rtlCol="0" anchor="ctr"/>
          <a:lstStyle/>
          <a:p>
            <a:r>
              <a:rPr lang="en-US" sz="900" dirty="0" smtClean="0">
                <a:solidFill>
                  <a:srgbClr val="FFFF00"/>
                </a:solidFill>
              </a:rPr>
              <a:t>A1 </a:t>
            </a:r>
            <a:r>
              <a:rPr lang="en-US" sz="900" dirty="0">
                <a:solidFill>
                  <a:srgbClr val="FFFF00"/>
                </a:solidFill>
              </a:rPr>
              <a:t>introduced </a:t>
            </a:r>
            <a:r>
              <a:rPr lang="en-US" sz="900" dirty="0" err="1" smtClean="0">
                <a:solidFill>
                  <a:srgbClr val="FFFF00"/>
                </a:solidFill>
              </a:rPr>
              <a:t>B1</a:t>
            </a:r>
            <a:r>
              <a:rPr lang="en-US" sz="900" dirty="0">
                <a:solidFill>
                  <a:srgbClr val="FFFF00"/>
                </a:solidFill>
              </a:rPr>
              <a:t>, </a:t>
            </a:r>
            <a:r>
              <a:rPr lang="en-US" sz="900" dirty="0" err="1" smtClean="0">
                <a:solidFill>
                  <a:srgbClr val="FFFF00"/>
                </a:solidFill>
              </a:rPr>
              <a:t>B2</a:t>
            </a:r>
            <a:r>
              <a:rPr lang="en-US" sz="900" dirty="0">
                <a:solidFill>
                  <a:srgbClr val="FFFF00"/>
                </a:solidFill>
              </a:rPr>
              <a:t>, </a:t>
            </a:r>
            <a:r>
              <a:rPr lang="en-US" sz="900" dirty="0" err="1" smtClean="0">
                <a:solidFill>
                  <a:srgbClr val="FFFF00"/>
                </a:solidFill>
              </a:rPr>
              <a:t>B3</a:t>
            </a:r>
            <a:endParaRPr lang="en-US" sz="900" dirty="0">
              <a:solidFill>
                <a:srgbClr val="FFFF00"/>
              </a:solidFill>
            </a:endParaRPr>
          </a:p>
        </p:txBody>
      </p:sp>
      <p:sp>
        <p:nvSpPr>
          <p:cNvPr id="109" name="Text 61"/>
          <p:cNvSpPr/>
          <p:nvPr/>
        </p:nvSpPr>
        <p:spPr>
          <a:xfrm>
            <a:off x="4314822" y="1543812"/>
            <a:ext cx="2143127" cy="201930"/>
          </a:xfrm>
          <a:prstGeom prst="rect">
            <a:avLst/>
          </a:prstGeom>
          <a:noFill/>
          <a:ln/>
        </p:spPr>
        <p:txBody>
          <a:bodyPr wrap="square" lIns="0" tIns="0" rIns="0" bIns="0" rtlCol="0" anchor="ctr"/>
          <a:lstStyle/>
          <a:p>
            <a:r>
              <a:rPr lang="en-US" sz="900" dirty="0" err="1" smtClean="0">
                <a:solidFill>
                  <a:srgbClr val="FFFF00"/>
                </a:solidFill>
              </a:rPr>
              <a:t>A3</a:t>
            </a:r>
            <a:r>
              <a:rPr lang="en-US" sz="900" dirty="0" smtClean="0">
                <a:solidFill>
                  <a:srgbClr val="FFFF00"/>
                </a:solidFill>
              </a:rPr>
              <a:t> </a:t>
            </a:r>
            <a:r>
              <a:rPr lang="en-US" sz="900" dirty="0">
                <a:solidFill>
                  <a:srgbClr val="FFFF00"/>
                </a:solidFill>
              </a:rPr>
              <a:t>introduced </a:t>
            </a:r>
            <a:r>
              <a:rPr lang="en-US" sz="900" dirty="0" err="1" smtClean="0">
                <a:solidFill>
                  <a:srgbClr val="FFFF00"/>
                </a:solidFill>
              </a:rPr>
              <a:t>C1</a:t>
            </a:r>
            <a:r>
              <a:rPr lang="en-US" sz="900" dirty="0">
                <a:solidFill>
                  <a:srgbClr val="FFFF00"/>
                </a:solidFill>
              </a:rPr>
              <a:t>, </a:t>
            </a:r>
            <a:r>
              <a:rPr lang="en-US" sz="900" dirty="0" err="1" smtClean="0">
                <a:solidFill>
                  <a:srgbClr val="FFFF00"/>
                </a:solidFill>
              </a:rPr>
              <a:t>C2</a:t>
            </a:r>
            <a:r>
              <a:rPr lang="en-US" sz="900" dirty="0">
                <a:solidFill>
                  <a:srgbClr val="FFFF00"/>
                </a:solidFill>
              </a:rPr>
              <a:t>, </a:t>
            </a:r>
            <a:r>
              <a:rPr lang="en-US" sz="900" dirty="0" err="1" smtClean="0">
                <a:solidFill>
                  <a:srgbClr val="FFFF00"/>
                </a:solidFill>
              </a:rPr>
              <a:t>C3</a:t>
            </a:r>
            <a:endParaRPr lang="en-US" sz="900" dirty="0">
              <a:solidFill>
                <a:srgbClr val="FFFF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109728" cy="960120"/>
          </a:xfrm>
          <a:prstGeom prst="rect">
            <a:avLst/>
          </a:prstGeom>
          <a:solidFill>
            <a:srgbClr val="00C8E0"/>
          </a:solidFill>
          <a:ln w="12700">
            <a:solidFill>
              <a:srgbClr val="00C8E0"/>
            </a:solidFill>
            <a:prstDash val="solid"/>
          </a:ln>
        </p:spPr>
      </p:sp>
      <p:sp>
        <p:nvSpPr>
          <p:cNvPr id="4" name="Text 2"/>
          <p:cNvSpPr/>
          <p:nvPr/>
        </p:nvSpPr>
        <p:spPr>
          <a:xfrm>
            <a:off x="228600" y="73152"/>
            <a:ext cx="7772400" cy="50292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05  Matrix Commission</a:t>
            </a:r>
            <a:endParaRPr lang="en-US" sz="2600" dirty="0"/>
          </a:p>
        </p:txBody>
      </p:sp>
      <p:sp>
        <p:nvSpPr>
          <p:cNvPr id="5" name="Text 3"/>
          <p:cNvSpPr/>
          <p:nvPr/>
        </p:nvSpPr>
        <p:spPr>
          <a:xfrm>
            <a:off x="228600" y="576072"/>
            <a:ext cx="7772400" cy="320040"/>
          </a:xfrm>
          <a:prstGeom prst="rect">
            <a:avLst/>
          </a:prstGeom>
          <a:noFill/>
          <a:ln/>
        </p:spPr>
        <p:txBody>
          <a:bodyPr wrap="square" lIns="0" tIns="0" rIns="0" bIns="0" rtlCol="0" anchor="ctr"/>
          <a:lstStyle/>
          <a:p>
            <a:pPr marL="0" indent="0">
              <a:buNone/>
            </a:pPr>
            <a:r>
              <a:rPr lang="en-US" sz="1200" dirty="0">
                <a:solidFill>
                  <a:srgbClr val="B8F0F8"/>
                </a:solidFill>
                <a:latin typeface="Calibri" pitchFamily="34" charset="0"/>
                <a:ea typeface="Calibri" pitchFamily="34" charset="-122"/>
                <a:cs typeface="Calibri" pitchFamily="34" charset="-120"/>
              </a:rPr>
              <a:t>3% per level × 10 levels = 30% of every fee distributed immediately</a:t>
            </a:r>
            <a:endParaRPr lang="en-US" sz="1200" dirty="0"/>
          </a:p>
        </p:txBody>
      </p:sp>
      <p:sp>
        <p:nvSpPr>
          <p:cNvPr id="6" name="Shape 4"/>
          <p:cNvSpPr/>
          <p:nvPr/>
        </p:nvSpPr>
        <p:spPr>
          <a:xfrm>
            <a:off x="0" y="4864608"/>
            <a:ext cx="9144000" cy="274320"/>
          </a:xfrm>
          <a:prstGeom prst="rect">
            <a:avLst/>
          </a:prstGeom>
          <a:solidFill>
            <a:srgbClr val="141A45"/>
          </a:solidFill>
          <a:ln w="12700">
            <a:solidFill>
              <a:srgbClr val="141A45"/>
            </a:solidFill>
            <a:prstDash val="solid"/>
          </a:ln>
        </p:spPr>
      </p:sp>
      <p:sp>
        <p:nvSpPr>
          <p:cNvPr id="7" name="Text 5"/>
          <p:cNvSpPr/>
          <p:nvPr/>
        </p:nvSpPr>
        <p:spPr>
          <a:xfrm>
            <a:off x="182880" y="4873752"/>
            <a:ext cx="8778240" cy="228600"/>
          </a:xfrm>
          <a:prstGeom prst="rect">
            <a:avLst/>
          </a:prstGeom>
          <a:noFill/>
          <a:ln/>
        </p:spPr>
        <p:txBody>
          <a:bodyPr wrap="square" lIns="0" tIns="0" rIns="0" bIns="0" rtlCol="0" anchor="ctr"/>
          <a:lstStyle/>
          <a:p>
            <a:r>
              <a:rPr lang="en-US" sz="850" dirty="0" err="1">
                <a:solidFill>
                  <a:srgbClr val="94A3B8"/>
                </a:solidFill>
                <a:latin typeface="Calibri" pitchFamily="34" charset="0"/>
                <a:ea typeface="Calibri" pitchFamily="34" charset="-122"/>
                <a:cs typeface="Calibri" pitchFamily="34" charset="-120"/>
              </a:rPr>
              <a:t>EverRise</a:t>
            </a:r>
            <a:r>
              <a:rPr lang="en-US" sz="850" dirty="0">
                <a:solidFill>
                  <a:srgbClr val="94A3B8"/>
                </a:solidFill>
                <a:latin typeface="Calibri" pitchFamily="34" charset="0"/>
                <a:ea typeface="Calibri" pitchFamily="34" charset="-122"/>
                <a:cs typeface="Calibri" pitchFamily="34" charset="-120"/>
              </a:rPr>
              <a:t> </a:t>
            </a:r>
            <a:r>
              <a:rPr lang="en-US" sz="850" dirty="0">
                <a:solidFill>
                  <a:srgbClr val="94A3B8"/>
                </a:solidFill>
                <a:latin typeface="Calibri" pitchFamily="34" charset="0"/>
                <a:ea typeface="Calibri" pitchFamily="34" charset="-122"/>
                <a:cs typeface="Calibri" pitchFamily="34" charset="-120"/>
              </a:rPr>
              <a:t>Network  |  Reward Structure</a:t>
            </a:r>
            <a:endParaRPr lang="en-US" sz="850" dirty="0"/>
          </a:p>
        </p:txBody>
      </p:sp>
      <p:graphicFrame>
        <p:nvGraphicFramePr>
          <p:cNvPr id="8" name="Table 0"/>
          <p:cNvGraphicFramePr>
            <a:graphicFrameLocks noGrp="1"/>
          </p:cNvGraphicFramePr>
          <p:nvPr>
            <p:extLst>
              <p:ext uri="{D42A27DB-BD31-4B8C-83A1-F6EECF244321}">
                <p14:modId xmlns:p14="http://schemas.microsoft.com/office/powerpoint/2010/main" val="1579011935"/>
              </p:ext>
            </p:extLst>
          </p:nvPr>
        </p:nvGraphicFramePr>
        <p:xfrm>
          <a:off x="274320" y="1078992"/>
          <a:ext cx="5303520" cy="3703320"/>
        </p:xfrm>
        <a:graphic>
          <a:graphicData uri="http://schemas.openxmlformats.org/drawingml/2006/table">
            <a:tbl>
              <a:tblPr/>
              <a:tblGrid>
                <a:gridCol w="914400"/>
                <a:gridCol w="1097280"/>
                <a:gridCol w="1920240"/>
                <a:gridCol w="1371600"/>
              </a:tblGrid>
              <a:tr h="308610">
                <a:tc>
                  <a:txBody>
                    <a:bodyPr/>
                    <a:lstStyle/>
                    <a:p>
                      <a:pPr marL="0" indent="0" algn="ctr">
                        <a:buNone/>
                      </a:pPr>
                      <a:r>
                        <a:rPr lang="en-US" sz="1050" b="1" dirty="0">
                          <a:solidFill>
                            <a:srgbClr val="FFFFFF"/>
                          </a:solidFill>
                          <a:latin typeface="Calibri" pitchFamily="34" charset="0"/>
                          <a:ea typeface="Calibri" pitchFamily="34" charset="-122"/>
                          <a:cs typeface="Calibri" pitchFamily="34" charset="-120"/>
                        </a:rPr>
                        <a:t>Level</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1E2761"/>
                    </a:solidFill>
                  </a:tcPr>
                </a:tc>
                <a:tc>
                  <a:txBody>
                    <a:bodyPr/>
                    <a:lstStyle/>
                    <a:p>
                      <a:pPr marL="0" indent="0" algn="ctr">
                        <a:buNone/>
                      </a:pPr>
                      <a:r>
                        <a:rPr lang="en-US" sz="1050" b="1" dirty="0">
                          <a:solidFill>
                            <a:srgbClr val="FFFFFF"/>
                          </a:solidFill>
                          <a:latin typeface="Calibri" pitchFamily="34" charset="0"/>
                          <a:ea typeface="Calibri" pitchFamily="34" charset="-122"/>
                          <a:cs typeface="Calibri" pitchFamily="34" charset="-120"/>
                        </a:rPr>
                        <a:t>Rate</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1E2761"/>
                    </a:solidFill>
                  </a:tcPr>
                </a:tc>
                <a:tc>
                  <a:txBody>
                    <a:bodyPr/>
                    <a:lstStyle/>
                    <a:p>
                      <a:pPr marL="0" indent="0" algn="ctr">
                        <a:buNone/>
                      </a:pPr>
                      <a:r>
                        <a:rPr lang="en-US" sz="1050" b="1" dirty="0">
                          <a:solidFill>
                            <a:srgbClr val="FFFFFF"/>
                          </a:solidFill>
                          <a:latin typeface="Calibri" pitchFamily="34" charset="0"/>
                          <a:ea typeface="Calibri" pitchFamily="34" charset="-122"/>
                          <a:cs typeface="Calibri" pitchFamily="34" charset="-120"/>
                        </a:rPr>
                        <a:t>Example ($160 fee)</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1E2761"/>
                    </a:solidFill>
                  </a:tcPr>
                </a:tc>
                <a:tc>
                  <a:txBody>
                    <a:bodyPr/>
                    <a:lstStyle/>
                    <a:p>
                      <a:pPr marL="0" indent="0" algn="ctr">
                        <a:buNone/>
                      </a:pPr>
                      <a:r>
                        <a:rPr lang="en-US" sz="1050" b="1" dirty="0">
                          <a:solidFill>
                            <a:srgbClr val="FFFFFF"/>
                          </a:solidFill>
                          <a:latin typeface="Calibri" pitchFamily="34" charset="0"/>
                          <a:ea typeface="Calibri" pitchFamily="34" charset="-122"/>
                          <a:cs typeface="Calibri" pitchFamily="34" charset="-120"/>
                        </a:rPr>
                        <a:t>Cumulative</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1E2761"/>
                    </a:solidFill>
                  </a:tcPr>
                </a:tc>
              </a:tr>
              <a:tr h="308610">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Level 1</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3%</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$4.80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$4.80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r>
              <a:tr h="308610">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Level 2</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3%</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$4.80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$9.60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r>
              <a:tr h="308610">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Level 3</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3%</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$4.80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$14.40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r>
              <a:tr h="308610">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Level 4</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3%</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$4.80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$19.20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r>
              <a:tr h="308610">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Level 5</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3%</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$4.80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$24.00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r>
              <a:tr h="308610">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Level 6</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3%</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$4.80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$28.80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r>
              <a:tr h="308610">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Level 7</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3%</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$4.80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$33.60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r>
              <a:tr h="308610">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Level 8</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3%</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$4.80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$38.40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r>
              <a:tr h="308610">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Level 9</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3%</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$4.80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$43.20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FFFFFF"/>
                    </a:solidFill>
                  </a:tcPr>
                </a:tc>
              </a:tr>
              <a:tr h="308610">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Level 10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b="1" dirty="0">
                          <a:solidFill>
                            <a:srgbClr val="1E2761"/>
                          </a:solidFill>
                          <a:latin typeface="Calibri" pitchFamily="34" charset="0"/>
                          <a:ea typeface="Calibri" pitchFamily="34" charset="-122"/>
                          <a:cs typeface="Calibri" pitchFamily="34" charset="-120"/>
                        </a:rPr>
                        <a:t>3%</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dirty="0">
                          <a:solidFill>
                            <a:srgbClr val="334155"/>
                          </a:solidFill>
                          <a:latin typeface="Calibri" pitchFamily="34" charset="0"/>
                          <a:ea typeface="Calibri" pitchFamily="34" charset="-122"/>
                          <a:cs typeface="Calibri" pitchFamily="34" charset="-120"/>
                        </a:rPr>
                        <a:t>$4.80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c>
                  <a:txBody>
                    <a:bodyPr/>
                    <a:lstStyle/>
                    <a:p>
                      <a:pPr marL="0" indent="0" algn="ctr">
                        <a:buNone/>
                      </a:pPr>
                      <a:r>
                        <a:rPr lang="en-US" sz="1050" b="1" dirty="0">
                          <a:solidFill>
                            <a:srgbClr val="22C55E"/>
                          </a:solidFill>
                          <a:latin typeface="Calibri" pitchFamily="34" charset="0"/>
                          <a:ea typeface="Calibri" pitchFamily="34" charset="-122"/>
                          <a:cs typeface="Calibri" pitchFamily="34" charset="-120"/>
                        </a:rPr>
                        <a:t>$48.00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EEF2FF"/>
                    </a:solidFill>
                  </a:tcPr>
                </a:tc>
              </a:tr>
              <a:tr h="308610">
                <a:tc>
                  <a:txBody>
                    <a:bodyPr/>
                    <a:lstStyle/>
                    <a:p>
                      <a:pPr marL="0" indent="0" algn="ctr">
                        <a:buNone/>
                      </a:pPr>
                      <a:r>
                        <a:rPr lang="en-US" sz="1050" b="1" dirty="0">
                          <a:solidFill>
                            <a:srgbClr val="FFFFFF"/>
                          </a:solidFill>
                          <a:latin typeface="Calibri" pitchFamily="34" charset="0"/>
                          <a:ea typeface="Calibri" pitchFamily="34" charset="-122"/>
                          <a:cs typeface="Calibri" pitchFamily="34" charset="-120"/>
                        </a:rPr>
                        <a:t>TOTAL</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1E2761"/>
                    </a:solidFill>
                  </a:tcPr>
                </a:tc>
                <a:tc>
                  <a:txBody>
                    <a:bodyPr/>
                    <a:lstStyle/>
                    <a:p>
                      <a:pPr marL="0" indent="0" algn="ctr">
                        <a:buNone/>
                      </a:pPr>
                      <a:r>
                        <a:rPr lang="en-US" sz="1050" b="1" dirty="0">
                          <a:solidFill>
                            <a:srgbClr val="00C8E0"/>
                          </a:solidFill>
                          <a:latin typeface="Calibri" pitchFamily="34" charset="0"/>
                          <a:ea typeface="Calibri" pitchFamily="34" charset="-122"/>
                          <a:cs typeface="Calibri" pitchFamily="34" charset="-120"/>
                        </a:rPr>
                        <a:t>30%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1E2761"/>
                    </a:solidFill>
                  </a:tcPr>
                </a:tc>
                <a:tc>
                  <a:txBody>
                    <a:bodyPr/>
                    <a:lstStyle/>
                    <a:p>
                      <a:pPr marL="0" indent="0" algn="ctr">
                        <a:buNone/>
                      </a:pPr>
                      <a:r>
                        <a:rPr lang="en-US" sz="1050" b="1" dirty="0">
                          <a:solidFill>
                            <a:srgbClr val="00C8E0"/>
                          </a:solidFill>
                          <a:latin typeface="Calibri" pitchFamily="34" charset="0"/>
                          <a:ea typeface="Calibri" pitchFamily="34" charset="-122"/>
                          <a:cs typeface="Calibri" pitchFamily="34" charset="-120"/>
                        </a:rPr>
                        <a:t>$48.00</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1E2761"/>
                    </a:solidFill>
                  </a:tcPr>
                </a:tc>
                <a:tc>
                  <a:txBody>
                    <a:bodyPr/>
                    <a:lstStyle/>
                    <a:p>
                      <a:pPr marL="0" indent="0" algn="ctr">
                        <a:buNone/>
                      </a:pPr>
                      <a:r>
                        <a:rPr lang="en-US" sz="1050" b="1" dirty="0">
                          <a:solidFill>
                            <a:srgbClr val="94A3B8"/>
                          </a:solidFill>
                          <a:latin typeface="Calibri" pitchFamily="34" charset="0"/>
                          <a:ea typeface="Calibri" pitchFamily="34" charset="-122"/>
                          <a:cs typeface="Calibri" pitchFamily="34" charset="-120"/>
                        </a:rPr>
                        <a:t>Per join</a:t>
                      </a:r>
                      <a:endParaRPr lang="en-US" sz="1050" dirty="0">
                        <a:latin typeface="Calibri" charset="0"/>
                        <a:ea typeface="Calibri" charset="0"/>
                        <a:cs typeface="Calibri" charset="0"/>
                      </a:endParaRPr>
                    </a:p>
                  </a:txBody>
                  <a:tcPr>
                    <a:lnL w="10160" cap="flat" cmpd="sng" algn="ctr">
                      <a:solidFill>
                        <a:srgbClr val="D1D9F0"/>
                      </a:solidFill>
                      <a:prstDash val="solid"/>
                      <a:round/>
                      <a:headEnd type="none" w="med" len="med"/>
                      <a:tailEnd type="none" w="med" len="med"/>
                    </a:lnL>
                    <a:lnR w="10160" cap="flat" cmpd="sng" algn="ctr">
                      <a:solidFill>
                        <a:srgbClr val="D1D9F0"/>
                      </a:solidFill>
                      <a:prstDash val="solid"/>
                      <a:round/>
                      <a:headEnd type="none" w="med" len="med"/>
                      <a:tailEnd type="none" w="med" len="med"/>
                    </a:lnR>
                    <a:lnT w="10160" cap="flat" cmpd="sng" algn="ctr">
                      <a:solidFill>
                        <a:srgbClr val="D1D9F0"/>
                      </a:solidFill>
                      <a:prstDash val="solid"/>
                      <a:round/>
                      <a:headEnd type="none" w="med" len="med"/>
                      <a:tailEnd type="none" w="med" len="med"/>
                    </a:lnT>
                    <a:lnB w="10160" cap="flat" cmpd="sng" algn="ctr">
                      <a:solidFill>
                        <a:srgbClr val="D1D9F0"/>
                      </a:solidFill>
                      <a:prstDash val="solid"/>
                      <a:round/>
                      <a:headEnd type="none" w="med" len="med"/>
                      <a:tailEnd type="none" w="med" len="med"/>
                    </a:lnB>
                    <a:solidFill>
                      <a:srgbClr val="1E2761"/>
                    </a:solidFill>
                  </a:tcPr>
                </a:tc>
              </a:tr>
            </a:tbl>
          </a:graphicData>
        </a:graphic>
      </p:graphicFrame>
      <p:sp>
        <p:nvSpPr>
          <p:cNvPr id="9" name="Shape 6"/>
          <p:cNvSpPr/>
          <p:nvPr/>
        </p:nvSpPr>
        <p:spPr>
          <a:xfrm>
            <a:off x="5760720" y="1078992"/>
            <a:ext cx="3108960" cy="2395728"/>
          </a:xfrm>
          <a:prstGeom prst="rect">
            <a:avLst/>
          </a:prstGeom>
          <a:solidFill>
            <a:srgbClr val="1E2761"/>
          </a:solidFill>
          <a:ln w="12700">
            <a:solidFill>
              <a:srgbClr val="D1D9F0"/>
            </a:solidFill>
            <a:prstDash val="solid"/>
          </a:ln>
        </p:spPr>
      </p:sp>
      <p:sp>
        <p:nvSpPr>
          <p:cNvPr id="10" name="Shape 7"/>
          <p:cNvSpPr/>
          <p:nvPr/>
        </p:nvSpPr>
        <p:spPr>
          <a:xfrm>
            <a:off x="5760720" y="1078992"/>
            <a:ext cx="64008" cy="2395728"/>
          </a:xfrm>
          <a:prstGeom prst="rect">
            <a:avLst/>
          </a:prstGeom>
          <a:solidFill>
            <a:srgbClr val="00C8E0"/>
          </a:solidFill>
          <a:ln w="12700">
            <a:solidFill>
              <a:srgbClr val="00C8E0"/>
            </a:solidFill>
            <a:prstDash val="solid"/>
          </a:ln>
        </p:spPr>
      </p:sp>
      <p:sp>
        <p:nvSpPr>
          <p:cNvPr id="11" name="Text 8"/>
          <p:cNvSpPr/>
          <p:nvPr/>
        </p:nvSpPr>
        <p:spPr>
          <a:xfrm>
            <a:off x="5943600" y="1170432"/>
            <a:ext cx="2743200" cy="347472"/>
          </a:xfrm>
          <a:prstGeom prst="rect">
            <a:avLst/>
          </a:prstGeom>
          <a:noFill/>
          <a:ln/>
        </p:spPr>
        <p:txBody>
          <a:bodyPr wrap="square" lIns="0" tIns="0" rIns="0" bIns="0" rtlCol="0" anchor="ctr"/>
          <a:lstStyle/>
          <a:p>
            <a:pPr marL="0" indent="0">
              <a:buNone/>
            </a:pPr>
            <a:r>
              <a:rPr lang="en-US" sz="1300" b="1" dirty="0">
                <a:solidFill>
                  <a:srgbClr val="00C8E0"/>
                </a:solidFill>
                <a:latin typeface="Calibri" pitchFamily="34" charset="0"/>
                <a:ea typeface="Calibri" pitchFamily="34" charset="-122"/>
                <a:cs typeface="Calibri" pitchFamily="34" charset="-120"/>
              </a:rPr>
              <a:t>Key Rules</a:t>
            </a:r>
            <a:endParaRPr lang="en-US" sz="1300" dirty="0"/>
          </a:p>
        </p:txBody>
      </p:sp>
      <p:pic>
        <p:nvPicPr>
          <p:cNvPr id="12" name="Image 0" descr="preencoded.png"/>
          <p:cNvPicPr>
            <a:picLocks noChangeAspect="1"/>
          </p:cNvPicPr>
          <p:nvPr/>
        </p:nvPicPr>
        <p:blipFill>
          <a:blip r:embed="rId3"/>
          <a:stretch>
            <a:fillRect/>
          </a:stretch>
        </p:blipFill>
        <p:spPr>
          <a:xfrm>
            <a:off x="5852160" y="1627632"/>
            <a:ext cx="237744" cy="237744"/>
          </a:xfrm>
          <a:prstGeom prst="rect">
            <a:avLst/>
          </a:prstGeom>
        </p:spPr>
      </p:pic>
      <p:sp>
        <p:nvSpPr>
          <p:cNvPr id="13" name="Text 9"/>
          <p:cNvSpPr/>
          <p:nvPr/>
        </p:nvSpPr>
        <p:spPr>
          <a:xfrm>
            <a:off x="6172200" y="1591056"/>
            <a:ext cx="2578608" cy="347472"/>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Commission paid immediately on each join or renewal</a:t>
            </a:r>
            <a:endParaRPr lang="en-US" sz="950" dirty="0"/>
          </a:p>
        </p:txBody>
      </p:sp>
      <p:pic>
        <p:nvPicPr>
          <p:cNvPr id="14" name="Image 1" descr="preencoded.png"/>
          <p:cNvPicPr>
            <a:picLocks noChangeAspect="1"/>
          </p:cNvPicPr>
          <p:nvPr/>
        </p:nvPicPr>
        <p:blipFill>
          <a:blip r:embed="rId3"/>
          <a:stretch>
            <a:fillRect/>
          </a:stretch>
        </p:blipFill>
        <p:spPr>
          <a:xfrm>
            <a:off x="5852160" y="2057400"/>
            <a:ext cx="237744" cy="237744"/>
          </a:xfrm>
          <a:prstGeom prst="rect">
            <a:avLst/>
          </a:prstGeom>
        </p:spPr>
      </p:pic>
      <p:sp>
        <p:nvSpPr>
          <p:cNvPr id="15" name="Text 10"/>
          <p:cNvSpPr/>
          <p:nvPr/>
        </p:nvSpPr>
        <p:spPr>
          <a:xfrm>
            <a:off x="6172200" y="2020824"/>
            <a:ext cx="2578608" cy="347472"/>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You must be active in the same rank to receive it</a:t>
            </a:r>
            <a:endParaRPr lang="en-US" sz="950" dirty="0"/>
          </a:p>
        </p:txBody>
      </p:sp>
      <p:pic>
        <p:nvPicPr>
          <p:cNvPr id="16" name="Image 2" descr="preencoded.png"/>
          <p:cNvPicPr>
            <a:picLocks noChangeAspect="1"/>
          </p:cNvPicPr>
          <p:nvPr/>
        </p:nvPicPr>
        <p:blipFill>
          <a:blip r:embed="rId3"/>
          <a:stretch>
            <a:fillRect/>
          </a:stretch>
        </p:blipFill>
        <p:spPr>
          <a:xfrm>
            <a:off x="5852160" y="2487168"/>
            <a:ext cx="237744" cy="237744"/>
          </a:xfrm>
          <a:prstGeom prst="rect">
            <a:avLst/>
          </a:prstGeom>
        </p:spPr>
      </p:pic>
      <p:sp>
        <p:nvSpPr>
          <p:cNvPr id="17" name="Text 11"/>
          <p:cNvSpPr/>
          <p:nvPr/>
        </p:nvSpPr>
        <p:spPr>
          <a:xfrm>
            <a:off x="6172200" y="2450592"/>
            <a:ext cx="2578608" cy="347472"/>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If your rank expires, commissions for that rank are missed</a:t>
            </a:r>
            <a:endParaRPr lang="en-US" sz="950" dirty="0"/>
          </a:p>
        </p:txBody>
      </p:sp>
      <p:pic>
        <p:nvPicPr>
          <p:cNvPr id="18" name="Image 3" descr="preencoded.png"/>
          <p:cNvPicPr>
            <a:picLocks noChangeAspect="1"/>
          </p:cNvPicPr>
          <p:nvPr/>
        </p:nvPicPr>
        <p:blipFill>
          <a:blip r:embed="rId3"/>
          <a:stretch>
            <a:fillRect/>
          </a:stretch>
        </p:blipFill>
        <p:spPr>
          <a:xfrm>
            <a:off x="5852160" y="2916936"/>
            <a:ext cx="237744" cy="237744"/>
          </a:xfrm>
          <a:prstGeom prst="rect">
            <a:avLst/>
          </a:prstGeom>
        </p:spPr>
      </p:pic>
      <p:sp>
        <p:nvSpPr>
          <p:cNvPr id="19" name="Text 12"/>
          <p:cNvSpPr/>
          <p:nvPr/>
        </p:nvSpPr>
        <p:spPr>
          <a:xfrm>
            <a:off x="6172200" y="2880360"/>
            <a:ext cx="2578608" cy="347472"/>
          </a:xfrm>
          <a:prstGeom prst="rect">
            <a:avLst/>
          </a:prstGeom>
          <a:noFill/>
          <a:ln/>
        </p:spPr>
        <p:txBody>
          <a:bodyPr wrap="square" lIns="0" tIns="0" rIns="0" bIns="0" rtlCol="0" anchor="ctr"/>
          <a:lstStyle/>
          <a:p>
            <a:pPr marL="0" indent="0">
              <a:buNone/>
            </a:pPr>
            <a:r>
              <a:rPr lang="en-US" sz="950" dirty="0">
                <a:solidFill>
                  <a:srgbClr val="F0F4FF"/>
                </a:solidFill>
                <a:latin typeface="Calibri" pitchFamily="34" charset="0"/>
                <a:ea typeface="Calibri" pitchFamily="34" charset="-122"/>
                <a:cs typeface="Calibri" pitchFamily="34" charset="-120"/>
              </a:rPr>
              <a:t>10 levels give you full depth access to team activity</a:t>
            </a:r>
            <a:endParaRPr lang="en-US" sz="950" dirty="0"/>
          </a:p>
        </p:txBody>
      </p:sp>
      <p:sp>
        <p:nvSpPr>
          <p:cNvPr id="20" name="Shape 13"/>
          <p:cNvSpPr/>
          <p:nvPr/>
        </p:nvSpPr>
        <p:spPr>
          <a:xfrm>
            <a:off x="5760720" y="3584448"/>
            <a:ext cx="3108960" cy="1207008"/>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1" name="Shape 14"/>
          <p:cNvSpPr/>
          <p:nvPr/>
        </p:nvSpPr>
        <p:spPr>
          <a:xfrm>
            <a:off x="5760720" y="3584448"/>
            <a:ext cx="64008" cy="1207008"/>
          </a:xfrm>
          <a:prstGeom prst="rect">
            <a:avLst/>
          </a:prstGeom>
          <a:solidFill>
            <a:srgbClr val="F59F00"/>
          </a:solidFill>
          <a:ln w="12700">
            <a:solidFill>
              <a:srgbClr val="F59F00"/>
            </a:solidFill>
            <a:prstDash val="solid"/>
          </a:ln>
        </p:spPr>
      </p:sp>
      <p:sp>
        <p:nvSpPr>
          <p:cNvPr id="22" name="Text 15"/>
          <p:cNvSpPr/>
          <p:nvPr/>
        </p:nvSpPr>
        <p:spPr>
          <a:xfrm>
            <a:off x="5943600" y="3639312"/>
            <a:ext cx="2743200" cy="292608"/>
          </a:xfrm>
          <a:prstGeom prst="rect">
            <a:avLst/>
          </a:prstGeom>
          <a:noFill/>
          <a:ln/>
        </p:spPr>
        <p:txBody>
          <a:bodyPr wrap="square" lIns="0" tIns="0" rIns="0" bIns="0" rtlCol="0" anchor="ctr"/>
          <a:lstStyle/>
          <a:p>
            <a:pPr marL="0" indent="0">
              <a:buNone/>
            </a:pPr>
            <a:r>
              <a:rPr lang="en-US" sz="1000" b="1" dirty="0">
                <a:solidFill>
                  <a:srgbClr val="F59F00"/>
                </a:solidFill>
                <a:latin typeface="Calibri" pitchFamily="34" charset="0"/>
                <a:ea typeface="Calibri" pitchFamily="34" charset="-122"/>
                <a:cs typeface="Calibri" pitchFamily="34" charset="-120"/>
              </a:rPr>
              <a:t>Example: Rank 5 ($160 fee)</a:t>
            </a:r>
            <a:endParaRPr lang="en-US" sz="1000" dirty="0"/>
          </a:p>
        </p:txBody>
      </p:sp>
      <p:sp>
        <p:nvSpPr>
          <p:cNvPr id="23" name="Text 16"/>
          <p:cNvSpPr/>
          <p:nvPr/>
        </p:nvSpPr>
        <p:spPr>
          <a:xfrm>
            <a:off x="5943600" y="3950208"/>
            <a:ext cx="2788920" cy="77724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Team member joins Rank 5:</a:t>
            </a: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You earn $4.80 per level</a:t>
            </a:r>
            <a:endParaRPr lang="en-US" sz="1000" dirty="0"/>
          </a:p>
          <a:p>
            <a:pPr marL="0" indent="0">
              <a:buNone/>
            </a:pPr>
            <a:r>
              <a:rPr lang="en-US" sz="1000" dirty="0">
                <a:solidFill>
                  <a:srgbClr val="334155"/>
                </a:solidFill>
                <a:latin typeface="Calibri" pitchFamily="34" charset="0"/>
                <a:ea typeface="Calibri" pitchFamily="34" charset="-122"/>
                <a:cs typeface="Calibri" pitchFamily="34" charset="-120"/>
              </a:rPr>
              <a:t>× 10 levels = $48.00 total commission</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109728" cy="960120"/>
          </a:xfrm>
          <a:prstGeom prst="rect">
            <a:avLst/>
          </a:prstGeom>
          <a:solidFill>
            <a:srgbClr val="00C8E0"/>
          </a:solidFill>
          <a:ln w="12700">
            <a:solidFill>
              <a:srgbClr val="00C8E0"/>
            </a:solidFill>
            <a:prstDash val="solid"/>
          </a:ln>
        </p:spPr>
      </p:sp>
      <p:sp>
        <p:nvSpPr>
          <p:cNvPr id="4" name="Text 2"/>
          <p:cNvSpPr/>
          <p:nvPr/>
        </p:nvSpPr>
        <p:spPr>
          <a:xfrm>
            <a:off x="228600" y="73152"/>
            <a:ext cx="7772400" cy="50292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05  </a:t>
            </a:r>
            <a:r>
              <a:rPr lang="en-US" sz="2600" b="1" dirty="0" smtClean="0">
                <a:solidFill>
                  <a:srgbClr val="FFFFFF"/>
                </a:solidFill>
                <a:latin typeface="Calibri" pitchFamily="34" charset="0"/>
                <a:ea typeface="Calibri" pitchFamily="34" charset="-122"/>
                <a:cs typeface="Calibri" pitchFamily="34" charset="-120"/>
              </a:rPr>
              <a:t>Example</a:t>
            </a:r>
            <a:endParaRPr lang="en-US" sz="2600" dirty="0"/>
          </a:p>
        </p:txBody>
      </p:sp>
      <p:sp>
        <p:nvSpPr>
          <p:cNvPr id="5" name="Text 3"/>
          <p:cNvSpPr/>
          <p:nvPr/>
        </p:nvSpPr>
        <p:spPr>
          <a:xfrm>
            <a:off x="228600" y="576072"/>
            <a:ext cx="7772400" cy="320040"/>
          </a:xfrm>
          <a:prstGeom prst="rect">
            <a:avLst/>
          </a:prstGeom>
          <a:noFill/>
          <a:ln/>
        </p:spPr>
        <p:txBody>
          <a:bodyPr wrap="square" lIns="0" tIns="0" rIns="0" bIns="0" rtlCol="0" anchor="ctr"/>
          <a:lstStyle/>
          <a:p>
            <a:pPr marL="0" indent="0">
              <a:buNone/>
            </a:pPr>
            <a:r>
              <a:rPr lang="en-US" sz="1200" dirty="0">
                <a:solidFill>
                  <a:srgbClr val="B8F0F8"/>
                </a:solidFill>
                <a:latin typeface="Calibri" pitchFamily="34" charset="0"/>
                <a:ea typeface="Calibri" pitchFamily="34" charset="-122"/>
                <a:cs typeface="Calibri" pitchFamily="34" charset="-120"/>
              </a:rPr>
              <a:t>3% per level × 10 levels = 30% of every fee distributed immediately</a:t>
            </a:r>
            <a:endParaRPr lang="en-US" sz="1200" dirty="0"/>
          </a:p>
        </p:txBody>
      </p:sp>
      <p:sp>
        <p:nvSpPr>
          <p:cNvPr id="6" name="Shape 4"/>
          <p:cNvSpPr/>
          <p:nvPr/>
        </p:nvSpPr>
        <p:spPr>
          <a:xfrm>
            <a:off x="0" y="4864608"/>
            <a:ext cx="9144000" cy="274320"/>
          </a:xfrm>
          <a:prstGeom prst="rect">
            <a:avLst/>
          </a:prstGeom>
          <a:solidFill>
            <a:srgbClr val="141A45"/>
          </a:solidFill>
          <a:ln w="12700">
            <a:solidFill>
              <a:srgbClr val="141A45"/>
            </a:solidFill>
            <a:prstDash val="solid"/>
          </a:ln>
        </p:spPr>
      </p:sp>
      <p:sp>
        <p:nvSpPr>
          <p:cNvPr id="7" name="Text 5"/>
          <p:cNvSpPr/>
          <p:nvPr/>
        </p:nvSpPr>
        <p:spPr>
          <a:xfrm>
            <a:off x="182880" y="4873752"/>
            <a:ext cx="8778240" cy="228600"/>
          </a:xfrm>
          <a:prstGeom prst="rect">
            <a:avLst/>
          </a:prstGeom>
          <a:noFill/>
          <a:ln/>
        </p:spPr>
        <p:txBody>
          <a:bodyPr wrap="square" lIns="0" tIns="0" rIns="0" bIns="0" rtlCol="0" anchor="ctr"/>
          <a:lstStyle/>
          <a:p>
            <a:r>
              <a:rPr lang="en-US" sz="850" dirty="0" err="1">
                <a:solidFill>
                  <a:srgbClr val="94A3B8"/>
                </a:solidFill>
                <a:latin typeface="Calibri" pitchFamily="34" charset="0"/>
                <a:ea typeface="Calibri" pitchFamily="34" charset="-122"/>
                <a:cs typeface="Calibri" pitchFamily="34" charset="-120"/>
              </a:rPr>
              <a:t>EverRise</a:t>
            </a:r>
            <a:r>
              <a:rPr lang="en-US" sz="850" dirty="0">
                <a:solidFill>
                  <a:srgbClr val="94A3B8"/>
                </a:solidFill>
                <a:latin typeface="Calibri" pitchFamily="34" charset="0"/>
                <a:ea typeface="Calibri" pitchFamily="34" charset="-122"/>
                <a:cs typeface="Calibri" pitchFamily="34" charset="-120"/>
              </a:rPr>
              <a:t> </a:t>
            </a:r>
            <a:r>
              <a:rPr lang="en-US" sz="850" dirty="0">
                <a:solidFill>
                  <a:srgbClr val="94A3B8"/>
                </a:solidFill>
                <a:latin typeface="Calibri" pitchFamily="34" charset="0"/>
                <a:ea typeface="Calibri" pitchFamily="34" charset="-122"/>
                <a:cs typeface="Calibri" pitchFamily="34" charset="-120"/>
              </a:rPr>
              <a:t>Network  |  Reward Structure</a:t>
            </a:r>
            <a:endParaRPr lang="en-US" sz="850" dirty="0"/>
          </a:p>
        </p:txBody>
      </p:sp>
      <p:graphicFrame>
        <p:nvGraphicFramePr>
          <p:cNvPr id="24" name="Table 23"/>
          <p:cNvGraphicFramePr>
            <a:graphicFrameLocks noGrp="1"/>
          </p:cNvGraphicFramePr>
          <p:nvPr>
            <p:extLst>
              <p:ext uri="{D42A27DB-BD31-4B8C-83A1-F6EECF244321}">
                <p14:modId xmlns:p14="http://schemas.microsoft.com/office/powerpoint/2010/main" val="622489054"/>
              </p:ext>
            </p:extLst>
          </p:nvPr>
        </p:nvGraphicFramePr>
        <p:xfrm>
          <a:off x="54863" y="1109345"/>
          <a:ext cx="8993887" cy="3601037"/>
        </p:xfrm>
        <a:graphic>
          <a:graphicData uri="http://schemas.openxmlformats.org/drawingml/2006/table">
            <a:tbl>
              <a:tblPr>
                <a:tableStyleId>{5C22544A-7EE6-4342-B048-85BDC9FD1C3A}</a:tableStyleId>
              </a:tblPr>
              <a:tblGrid>
                <a:gridCol w="554181"/>
                <a:gridCol w="554181"/>
                <a:gridCol w="669635"/>
                <a:gridCol w="588818"/>
                <a:gridCol w="684067"/>
                <a:gridCol w="684067"/>
                <a:gridCol w="684067"/>
                <a:gridCol w="684067"/>
                <a:gridCol w="750452"/>
                <a:gridCol w="750452"/>
                <a:gridCol w="750452"/>
                <a:gridCol w="819724"/>
                <a:gridCol w="819724"/>
              </a:tblGrid>
              <a:tr h="405130">
                <a:tc>
                  <a:txBody>
                    <a:bodyPr/>
                    <a:lstStyle/>
                    <a:p>
                      <a:pPr algn="ctr" fontAlgn="ctr"/>
                      <a:r>
                        <a:rPr lang="en-US" sz="1100" b="1" u="none" strike="noStrike" dirty="0">
                          <a:solidFill>
                            <a:srgbClr val="FFFF00"/>
                          </a:solidFill>
                          <a:effectLst/>
                        </a:rPr>
                        <a:t>Level</a:t>
                      </a:r>
                      <a:endParaRPr lang="en-US" sz="1100" b="1" i="0" u="none" strike="noStrike" dirty="0">
                        <a:solidFill>
                          <a:srgbClr val="FFFF00"/>
                        </a:solidFill>
                        <a:effectLst/>
                        <a:latin typeface="Calibri"/>
                      </a:endParaRPr>
                    </a:p>
                  </a:txBody>
                  <a:tcPr marL="7933" marR="7933" marT="7933" marB="0" anchor="ctr">
                    <a:solidFill>
                      <a:srgbClr val="0070C0"/>
                    </a:solidFill>
                  </a:tcPr>
                </a:tc>
                <a:tc>
                  <a:txBody>
                    <a:bodyPr/>
                    <a:lstStyle/>
                    <a:p>
                      <a:pPr algn="ctr" fontAlgn="ctr"/>
                      <a:r>
                        <a:rPr lang="en-US" sz="1100" b="1" u="none" strike="noStrike" dirty="0">
                          <a:solidFill>
                            <a:srgbClr val="FFFF00"/>
                          </a:solidFill>
                          <a:effectLst/>
                        </a:rPr>
                        <a:t>Rate</a:t>
                      </a:r>
                      <a:endParaRPr lang="en-US" sz="1100" b="1" i="0" u="none" strike="noStrike" dirty="0">
                        <a:solidFill>
                          <a:srgbClr val="FFFF00"/>
                        </a:solidFill>
                        <a:effectLst/>
                        <a:latin typeface="Calibri"/>
                      </a:endParaRPr>
                    </a:p>
                  </a:txBody>
                  <a:tcPr marL="7933" marR="7933" marT="7933" marB="0" anchor="ctr">
                    <a:solidFill>
                      <a:srgbClr val="0070C0"/>
                    </a:solidFill>
                  </a:tcPr>
                </a:tc>
                <a:tc>
                  <a:txBody>
                    <a:bodyPr/>
                    <a:lstStyle/>
                    <a:p>
                      <a:pPr algn="ctr" fontAlgn="ctr"/>
                      <a:r>
                        <a:rPr lang="en-US" sz="1100" b="1" u="none" strike="noStrike">
                          <a:solidFill>
                            <a:srgbClr val="FFFF00"/>
                          </a:solidFill>
                          <a:effectLst/>
                        </a:rPr>
                        <a:t>#</a:t>
                      </a:r>
                      <a:br>
                        <a:rPr lang="en-US" sz="1100" b="1" u="none" strike="noStrike">
                          <a:solidFill>
                            <a:srgbClr val="FFFF00"/>
                          </a:solidFill>
                          <a:effectLst/>
                        </a:rPr>
                      </a:br>
                      <a:r>
                        <a:rPr lang="en-US" sz="1100" b="1" u="none" strike="noStrike">
                          <a:solidFill>
                            <a:srgbClr val="FFFF00"/>
                          </a:solidFill>
                          <a:effectLst/>
                        </a:rPr>
                        <a:t>Member</a:t>
                      </a:r>
                      <a:endParaRPr lang="en-US" sz="1100" b="1" i="0" u="none" strike="noStrike">
                        <a:solidFill>
                          <a:srgbClr val="FFFF00"/>
                        </a:solidFill>
                        <a:effectLst/>
                        <a:latin typeface="Calibri"/>
                      </a:endParaRPr>
                    </a:p>
                  </a:txBody>
                  <a:tcPr marL="7933" marR="7933" marT="7933" marB="0" anchor="ctr">
                    <a:solidFill>
                      <a:srgbClr val="0070C0"/>
                    </a:solidFill>
                  </a:tcPr>
                </a:tc>
                <a:tc>
                  <a:txBody>
                    <a:bodyPr/>
                    <a:lstStyle/>
                    <a:p>
                      <a:pPr algn="ctr" fontAlgn="ctr"/>
                      <a:r>
                        <a:rPr lang="en-US" sz="1100" b="1" u="none" strike="noStrike">
                          <a:solidFill>
                            <a:srgbClr val="FFFF00"/>
                          </a:solidFill>
                          <a:effectLst/>
                        </a:rPr>
                        <a:t>Rank 1</a:t>
                      </a:r>
                      <a:br>
                        <a:rPr lang="en-US" sz="1100" b="1" u="none" strike="noStrike">
                          <a:solidFill>
                            <a:srgbClr val="FFFF00"/>
                          </a:solidFill>
                          <a:effectLst/>
                        </a:rPr>
                      </a:br>
                      <a:r>
                        <a:rPr lang="en-US" sz="1100" b="1" u="none" strike="noStrike">
                          <a:solidFill>
                            <a:srgbClr val="FFFF00"/>
                          </a:solidFill>
                          <a:effectLst/>
                        </a:rPr>
                        <a:t>($10)</a:t>
                      </a:r>
                      <a:endParaRPr lang="en-US" sz="1100" b="1" i="0" u="none" strike="noStrike">
                        <a:solidFill>
                          <a:srgbClr val="FFFF00"/>
                        </a:solidFill>
                        <a:effectLst/>
                        <a:latin typeface="Calibri"/>
                      </a:endParaRPr>
                    </a:p>
                  </a:txBody>
                  <a:tcPr marL="7933" marR="7933" marT="7933" marB="0" anchor="ctr">
                    <a:solidFill>
                      <a:srgbClr val="0070C0"/>
                    </a:solidFill>
                  </a:tcPr>
                </a:tc>
                <a:tc>
                  <a:txBody>
                    <a:bodyPr/>
                    <a:lstStyle/>
                    <a:p>
                      <a:pPr algn="ctr" fontAlgn="ctr"/>
                      <a:r>
                        <a:rPr lang="en-US" sz="1100" b="1" u="none" strike="noStrike">
                          <a:solidFill>
                            <a:srgbClr val="FFFF00"/>
                          </a:solidFill>
                          <a:effectLst/>
                        </a:rPr>
                        <a:t>Rank 2</a:t>
                      </a:r>
                      <a:br>
                        <a:rPr lang="en-US" sz="1100" b="1" u="none" strike="noStrike">
                          <a:solidFill>
                            <a:srgbClr val="FFFF00"/>
                          </a:solidFill>
                          <a:effectLst/>
                        </a:rPr>
                      </a:br>
                      <a:r>
                        <a:rPr lang="en-US" sz="1100" b="1" u="none" strike="noStrike">
                          <a:solidFill>
                            <a:srgbClr val="FFFF00"/>
                          </a:solidFill>
                          <a:effectLst/>
                        </a:rPr>
                        <a:t>($20)</a:t>
                      </a:r>
                      <a:endParaRPr lang="en-US" sz="1100" b="1" i="0" u="none" strike="noStrike">
                        <a:solidFill>
                          <a:srgbClr val="FFFF00"/>
                        </a:solidFill>
                        <a:effectLst/>
                        <a:latin typeface="Calibri"/>
                      </a:endParaRPr>
                    </a:p>
                  </a:txBody>
                  <a:tcPr marL="7933" marR="7933" marT="7933" marB="0" anchor="ctr">
                    <a:solidFill>
                      <a:srgbClr val="0070C0"/>
                    </a:solidFill>
                  </a:tcPr>
                </a:tc>
                <a:tc>
                  <a:txBody>
                    <a:bodyPr/>
                    <a:lstStyle/>
                    <a:p>
                      <a:pPr algn="ctr" fontAlgn="ctr"/>
                      <a:r>
                        <a:rPr lang="en-US" sz="1100" b="1" u="none" strike="noStrike">
                          <a:solidFill>
                            <a:srgbClr val="FFFF00"/>
                          </a:solidFill>
                          <a:effectLst/>
                        </a:rPr>
                        <a:t>Rank 3</a:t>
                      </a:r>
                      <a:br>
                        <a:rPr lang="en-US" sz="1100" b="1" u="none" strike="noStrike">
                          <a:solidFill>
                            <a:srgbClr val="FFFF00"/>
                          </a:solidFill>
                          <a:effectLst/>
                        </a:rPr>
                      </a:br>
                      <a:r>
                        <a:rPr lang="en-US" sz="1100" b="1" u="none" strike="noStrike">
                          <a:solidFill>
                            <a:srgbClr val="FFFF00"/>
                          </a:solidFill>
                          <a:effectLst/>
                        </a:rPr>
                        <a:t>($40)</a:t>
                      </a:r>
                      <a:endParaRPr lang="en-US" sz="1100" b="1" i="0" u="none" strike="noStrike">
                        <a:solidFill>
                          <a:srgbClr val="FFFF00"/>
                        </a:solidFill>
                        <a:effectLst/>
                        <a:latin typeface="Calibri"/>
                      </a:endParaRPr>
                    </a:p>
                  </a:txBody>
                  <a:tcPr marL="7933" marR="7933" marT="7933" marB="0" anchor="ctr">
                    <a:solidFill>
                      <a:srgbClr val="0070C0"/>
                    </a:solidFill>
                  </a:tcPr>
                </a:tc>
                <a:tc>
                  <a:txBody>
                    <a:bodyPr/>
                    <a:lstStyle/>
                    <a:p>
                      <a:pPr algn="ctr" fontAlgn="ctr"/>
                      <a:r>
                        <a:rPr lang="en-US" sz="1100" b="1" u="none" strike="noStrike">
                          <a:solidFill>
                            <a:srgbClr val="FFFF00"/>
                          </a:solidFill>
                          <a:effectLst/>
                        </a:rPr>
                        <a:t>Rank 4</a:t>
                      </a:r>
                      <a:br>
                        <a:rPr lang="en-US" sz="1100" b="1" u="none" strike="noStrike">
                          <a:solidFill>
                            <a:srgbClr val="FFFF00"/>
                          </a:solidFill>
                          <a:effectLst/>
                        </a:rPr>
                      </a:br>
                      <a:r>
                        <a:rPr lang="en-US" sz="1100" b="1" u="none" strike="noStrike">
                          <a:solidFill>
                            <a:srgbClr val="FFFF00"/>
                          </a:solidFill>
                          <a:effectLst/>
                        </a:rPr>
                        <a:t>($80)</a:t>
                      </a:r>
                      <a:endParaRPr lang="en-US" sz="1100" b="1" i="0" u="none" strike="noStrike">
                        <a:solidFill>
                          <a:srgbClr val="FFFF00"/>
                        </a:solidFill>
                        <a:effectLst/>
                        <a:latin typeface="Calibri"/>
                      </a:endParaRPr>
                    </a:p>
                  </a:txBody>
                  <a:tcPr marL="7933" marR="7933" marT="7933" marB="0" anchor="ctr">
                    <a:solidFill>
                      <a:srgbClr val="0070C0"/>
                    </a:solidFill>
                  </a:tcPr>
                </a:tc>
                <a:tc>
                  <a:txBody>
                    <a:bodyPr/>
                    <a:lstStyle/>
                    <a:p>
                      <a:pPr algn="ctr" fontAlgn="ctr"/>
                      <a:r>
                        <a:rPr lang="en-US" sz="1100" b="1" u="none" strike="noStrike">
                          <a:solidFill>
                            <a:srgbClr val="FFFF00"/>
                          </a:solidFill>
                          <a:effectLst/>
                        </a:rPr>
                        <a:t>Rank 5</a:t>
                      </a:r>
                      <a:br>
                        <a:rPr lang="en-US" sz="1100" b="1" u="none" strike="noStrike">
                          <a:solidFill>
                            <a:srgbClr val="FFFF00"/>
                          </a:solidFill>
                          <a:effectLst/>
                        </a:rPr>
                      </a:br>
                      <a:r>
                        <a:rPr lang="en-US" sz="1100" b="1" u="none" strike="noStrike">
                          <a:solidFill>
                            <a:srgbClr val="FFFF00"/>
                          </a:solidFill>
                          <a:effectLst/>
                        </a:rPr>
                        <a:t>($160)</a:t>
                      </a:r>
                      <a:endParaRPr lang="en-US" sz="1100" b="1" i="0" u="none" strike="noStrike">
                        <a:solidFill>
                          <a:srgbClr val="FFFF00"/>
                        </a:solidFill>
                        <a:effectLst/>
                        <a:latin typeface="Calibri"/>
                      </a:endParaRPr>
                    </a:p>
                  </a:txBody>
                  <a:tcPr marL="7933" marR="7933" marT="7933" marB="0" anchor="ctr">
                    <a:solidFill>
                      <a:srgbClr val="0070C0"/>
                    </a:solidFill>
                  </a:tcPr>
                </a:tc>
                <a:tc>
                  <a:txBody>
                    <a:bodyPr/>
                    <a:lstStyle/>
                    <a:p>
                      <a:pPr algn="ctr" fontAlgn="ctr"/>
                      <a:r>
                        <a:rPr lang="en-US" sz="1100" b="1" u="none" strike="noStrike">
                          <a:solidFill>
                            <a:srgbClr val="FFFF00"/>
                          </a:solidFill>
                          <a:effectLst/>
                        </a:rPr>
                        <a:t>Rank 6</a:t>
                      </a:r>
                      <a:br>
                        <a:rPr lang="en-US" sz="1100" b="1" u="none" strike="noStrike">
                          <a:solidFill>
                            <a:srgbClr val="FFFF00"/>
                          </a:solidFill>
                          <a:effectLst/>
                        </a:rPr>
                      </a:br>
                      <a:r>
                        <a:rPr lang="en-US" sz="1100" b="1" u="none" strike="noStrike">
                          <a:solidFill>
                            <a:srgbClr val="FFFF00"/>
                          </a:solidFill>
                          <a:effectLst/>
                        </a:rPr>
                        <a:t>($320)</a:t>
                      </a:r>
                      <a:endParaRPr lang="en-US" sz="1100" b="1" i="0" u="none" strike="noStrike">
                        <a:solidFill>
                          <a:srgbClr val="FFFF00"/>
                        </a:solidFill>
                        <a:effectLst/>
                        <a:latin typeface="Calibri"/>
                      </a:endParaRPr>
                    </a:p>
                  </a:txBody>
                  <a:tcPr marL="7933" marR="7933" marT="7933" marB="0" anchor="ctr">
                    <a:solidFill>
                      <a:srgbClr val="0070C0"/>
                    </a:solidFill>
                  </a:tcPr>
                </a:tc>
                <a:tc>
                  <a:txBody>
                    <a:bodyPr/>
                    <a:lstStyle/>
                    <a:p>
                      <a:pPr algn="ctr" fontAlgn="ctr"/>
                      <a:r>
                        <a:rPr lang="en-US" sz="1100" b="1" u="none" strike="noStrike">
                          <a:solidFill>
                            <a:srgbClr val="FFFF00"/>
                          </a:solidFill>
                          <a:effectLst/>
                        </a:rPr>
                        <a:t>Rank 7</a:t>
                      </a:r>
                      <a:br>
                        <a:rPr lang="en-US" sz="1100" b="1" u="none" strike="noStrike">
                          <a:solidFill>
                            <a:srgbClr val="FFFF00"/>
                          </a:solidFill>
                          <a:effectLst/>
                        </a:rPr>
                      </a:br>
                      <a:r>
                        <a:rPr lang="en-US" sz="1100" b="1" u="none" strike="noStrike">
                          <a:solidFill>
                            <a:srgbClr val="FFFF00"/>
                          </a:solidFill>
                          <a:effectLst/>
                        </a:rPr>
                        <a:t>($640)</a:t>
                      </a:r>
                      <a:endParaRPr lang="en-US" sz="1100" b="1" i="0" u="none" strike="noStrike">
                        <a:solidFill>
                          <a:srgbClr val="FFFF00"/>
                        </a:solidFill>
                        <a:effectLst/>
                        <a:latin typeface="Calibri"/>
                      </a:endParaRPr>
                    </a:p>
                  </a:txBody>
                  <a:tcPr marL="7933" marR="7933" marT="7933" marB="0" anchor="ctr">
                    <a:solidFill>
                      <a:srgbClr val="0070C0"/>
                    </a:solidFill>
                  </a:tcPr>
                </a:tc>
                <a:tc>
                  <a:txBody>
                    <a:bodyPr/>
                    <a:lstStyle/>
                    <a:p>
                      <a:pPr algn="ctr" fontAlgn="ctr"/>
                      <a:r>
                        <a:rPr lang="en-US" sz="1100" b="1" u="none" strike="noStrike">
                          <a:solidFill>
                            <a:srgbClr val="FFFF00"/>
                          </a:solidFill>
                          <a:effectLst/>
                        </a:rPr>
                        <a:t>Rank 8</a:t>
                      </a:r>
                      <a:br>
                        <a:rPr lang="en-US" sz="1100" b="1" u="none" strike="noStrike">
                          <a:solidFill>
                            <a:srgbClr val="FFFF00"/>
                          </a:solidFill>
                          <a:effectLst/>
                        </a:rPr>
                      </a:br>
                      <a:r>
                        <a:rPr lang="en-US" sz="1100" b="1" u="none" strike="noStrike">
                          <a:solidFill>
                            <a:srgbClr val="FFFF00"/>
                          </a:solidFill>
                          <a:effectLst/>
                        </a:rPr>
                        <a:t>($1.280)</a:t>
                      </a:r>
                      <a:endParaRPr lang="en-US" sz="1100" b="1" i="0" u="none" strike="noStrike">
                        <a:solidFill>
                          <a:srgbClr val="FFFF00"/>
                        </a:solidFill>
                        <a:effectLst/>
                        <a:latin typeface="Calibri"/>
                      </a:endParaRPr>
                    </a:p>
                  </a:txBody>
                  <a:tcPr marL="7933" marR="7933" marT="7933" marB="0" anchor="ctr">
                    <a:solidFill>
                      <a:srgbClr val="0070C0"/>
                    </a:solidFill>
                  </a:tcPr>
                </a:tc>
                <a:tc>
                  <a:txBody>
                    <a:bodyPr/>
                    <a:lstStyle/>
                    <a:p>
                      <a:pPr algn="ctr" fontAlgn="ctr"/>
                      <a:r>
                        <a:rPr lang="en-US" sz="1100" b="1" u="none" strike="noStrike">
                          <a:solidFill>
                            <a:srgbClr val="FFFF00"/>
                          </a:solidFill>
                          <a:effectLst/>
                        </a:rPr>
                        <a:t>Rank 9</a:t>
                      </a:r>
                      <a:br>
                        <a:rPr lang="en-US" sz="1100" b="1" u="none" strike="noStrike">
                          <a:solidFill>
                            <a:srgbClr val="FFFF00"/>
                          </a:solidFill>
                          <a:effectLst/>
                        </a:rPr>
                      </a:br>
                      <a:r>
                        <a:rPr lang="en-US" sz="1100" b="1" u="none" strike="noStrike">
                          <a:solidFill>
                            <a:srgbClr val="FFFF00"/>
                          </a:solidFill>
                          <a:effectLst/>
                        </a:rPr>
                        <a:t>($2.560)</a:t>
                      </a:r>
                      <a:endParaRPr lang="en-US" sz="1100" b="1" i="0" u="none" strike="noStrike">
                        <a:solidFill>
                          <a:srgbClr val="FFFF00"/>
                        </a:solidFill>
                        <a:effectLst/>
                        <a:latin typeface="Calibri"/>
                      </a:endParaRPr>
                    </a:p>
                  </a:txBody>
                  <a:tcPr marL="7933" marR="7933" marT="7933" marB="0" anchor="ctr">
                    <a:solidFill>
                      <a:srgbClr val="0070C0"/>
                    </a:solidFill>
                  </a:tcPr>
                </a:tc>
                <a:tc>
                  <a:txBody>
                    <a:bodyPr/>
                    <a:lstStyle/>
                    <a:p>
                      <a:pPr algn="ctr" fontAlgn="ctr"/>
                      <a:r>
                        <a:rPr lang="en-US" sz="1100" b="1" u="none" strike="noStrike" dirty="0">
                          <a:solidFill>
                            <a:srgbClr val="FFFF00"/>
                          </a:solidFill>
                          <a:effectLst/>
                        </a:rPr>
                        <a:t>Rank 10</a:t>
                      </a:r>
                      <a:br>
                        <a:rPr lang="en-US" sz="1100" b="1" u="none" strike="noStrike" dirty="0">
                          <a:solidFill>
                            <a:srgbClr val="FFFF00"/>
                          </a:solidFill>
                          <a:effectLst/>
                        </a:rPr>
                      </a:br>
                      <a:r>
                        <a:rPr lang="en-US" sz="1100" b="1" u="none" strike="noStrike" dirty="0">
                          <a:solidFill>
                            <a:srgbClr val="FFFF00"/>
                          </a:solidFill>
                          <a:effectLst/>
                        </a:rPr>
                        <a:t>(5.120)</a:t>
                      </a:r>
                      <a:endParaRPr lang="en-US" sz="1100" b="1" i="0" u="none" strike="noStrike" dirty="0">
                        <a:solidFill>
                          <a:srgbClr val="FFFF00"/>
                        </a:solidFill>
                        <a:effectLst/>
                        <a:latin typeface="Calibri"/>
                      </a:endParaRPr>
                    </a:p>
                  </a:txBody>
                  <a:tcPr marL="7933" marR="7933" marT="7933" marB="0" anchor="ctr">
                    <a:solidFill>
                      <a:srgbClr val="0070C0"/>
                    </a:solidFill>
                  </a:tcPr>
                </a:tc>
              </a:tr>
              <a:tr h="290537">
                <a:tc>
                  <a:txBody>
                    <a:bodyPr/>
                    <a:lstStyle/>
                    <a:p>
                      <a:pPr algn="ctr" fontAlgn="ctr"/>
                      <a:r>
                        <a:rPr lang="en-US" sz="1100" u="none" strike="noStrike">
                          <a:effectLst/>
                        </a:rPr>
                        <a:t>1</a:t>
                      </a:r>
                      <a:endParaRPr lang="en-US" sz="1100" b="0" i="0" u="none" strike="noStrike">
                        <a:solidFill>
                          <a:srgbClr val="000000"/>
                        </a:solidFill>
                        <a:effectLst/>
                        <a:latin typeface="Calibri"/>
                      </a:endParaRPr>
                    </a:p>
                  </a:txBody>
                  <a:tcPr marL="7933" marR="7933" marT="7933" marB="0" anchor="ctr"/>
                </a:tc>
                <a:tc>
                  <a:txBody>
                    <a:bodyPr/>
                    <a:lstStyle/>
                    <a:p>
                      <a:pPr algn="ctr" fontAlgn="ctr"/>
                      <a:r>
                        <a:rPr lang="en-US" sz="1100" u="none" strike="noStrike" dirty="0">
                          <a:effectLst/>
                        </a:rPr>
                        <a:t>3%</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2,00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0,60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1,20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2,40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4,80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9,60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19,20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38,40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76,80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153,60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       307,20   </a:t>
                      </a:r>
                      <a:endParaRPr lang="en-US" sz="1100" b="0" i="0" u="none" strike="noStrike" dirty="0">
                        <a:solidFill>
                          <a:srgbClr val="000000"/>
                        </a:solidFill>
                        <a:effectLst/>
                        <a:latin typeface="Calibri"/>
                      </a:endParaRPr>
                    </a:p>
                  </a:txBody>
                  <a:tcPr marL="7933" marR="7933" marT="7933" marB="0" anchor="ctr"/>
                </a:tc>
              </a:tr>
              <a:tr h="290537">
                <a:tc>
                  <a:txBody>
                    <a:bodyPr/>
                    <a:lstStyle/>
                    <a:p>
                      <a:pPr algn="ctr" fontAlgn="ctr"/>
                      <a:r>
                        <a:rPr lang="en-US" sz="1100" u="none" strike="noStrike">
                          <a:effectLst/>
                        </a:rPr>
                        <a:t>2</a:t>
                      </a:r>
                      <a:endParaRPr lang="en-US" sz="1100" b="0" i="0" u="none" strike="noStrike">
                        <a:solidFill>
                          <a:srgbClr val="000000"/>
                        </a:solidFill>
                        <a:effectLst/>
                        <a:latin typeface="Calibri"/>
                      </a:endParaRPr>
                    </a:p>
                  </a:txBody>
                  <a:tcPr marL="7933" marR="7933" marT="7933" marB="0" anchor="ctr"/>
                </a:tc>
                <a:tc>
                  <a:txBody>
                    <a:bodyPr/>
                    <a:lstStyle/>
                    <a:p>
                      <a:pPr algn="ctr" fontAlgn="ctr"/>
                      <a:r>
                        <a:rPr lang="en-US" sz="1100" u="none" strike="noStrike">
                          <a:effectLst/>
                        </a:rPr>
                        <a:t>3%</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4,00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1,20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2,40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4,80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9,60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  </a:t>
                      </a:r>
                      <a:r>
                        <a:rPr lang="en-US" sz="1100" u="none" strike="noStrike" dirty="0">
                          <a:effectLst/>
                        </a:rPr>
                        <a:t>19,20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38,40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76,80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153,60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307,20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  614,40   </a:t>
                      </a:r>
                      <a:endParaRPr lang="en-US" sz="1100" b="0" i="0" u="none" strike="noStrike" dirty="0">
                        <a:solidFill>
                          <a:srgbClr val="000000"/>
                        </a:solidFill>
                        <a:effectLst/>
                        <a:latin typeface="Calibri"/>
                      </a:endParaRPr>
                    </a:p>
                  </a:txBody>
                  <a:tcPr marL="7933" marR="7933" marT="7933" marB="0" anchor="ctr"/>
                </a:tc>
              </a:tr>
              <a:tr h="290537">
                <a:tc>
                  <a:txBody>
                    <a:bodyPr/>
                    <a:lstStyle/>
                    <a:p>
                      <a:pPr algn="ctr" fontAlgn="ctr"/>
                      <a:r>
                        <a:rPr lang="en-US" sz="1100" u="none" strike="noStrike">
                          <a:effectLst/>
                        </a:rPr>
                        <a:t>3</a:t>
                      </a:r>
                      <a:endParaRPr lang="en-US" sz="1100" b="0" i="0" u="none" strike="noStrike">
                        <a:solidFill>
                          <a:srgbClr val="000000"/>
                        </a:solidFill>
                        <a:effectLst/>
                        <a:latin typeface="Calibri"/>
                      </a:endParaRPr>
                    </a:p>
                  </a:txBody>
                  <a:tcPr marL="7933" marR="7933" marT="7933" marB="0" anchor="ctr"/>
                </a:tc>
                <a:tc>
                  <a:txBody>
                    <a:bodyPr/>
                    <a:lstStyle/>
                    <a:p>
                      <a:pPr algn="ctr" fontAlgn="ctr"/>
                      <a:r>
                        <a:rPr lang="en-US" sz="1100" u="none" strike="noStrike">
                          <a:effectLst/>
                        </a:rPr>
                        <a:t>3%</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8,00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2,40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4,80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9,60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9,20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 </a:t>
                      </a:r>
                      <a:r>
                        <a:rPr lang="en-US" sz="1100" u="none" strike="noStrike" dirty="0">
                          <a:effectLst/>
                        </a:rPr>
                        <a:t>38,40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76,80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153,60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307,20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    614,40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1.228,80   </a:t>
                      </a:r>
                      <a:endParaRPr lang="en-US" sz="1100" b="0" i="0" u="none" strike="noStrike" dirty="0">
                        <a:solidFill>
                          <a:srgbClr val="000000"/>
                        </a:solidFill>
                        <a:effectLst/>
                        <a:latin typeface="Calibri"/>
                      </a:endParaRPr>
                    </a:p>
                  </a:txBody>
                  <a:tcPr marL="7933" marR="7933" marT="7933" marB="0" anchor="ctr"/>
                </a:tc>
              </a:tr>
              <a:tr h="290537">
                <a:tc>
                  <a:txBody>
                    <a:bodyPr/>
                    <a:lstStyle/>
                    <a:p>
                      <a:pPr algn="ctr" fontAlgn="ctr"/>
                      <a:r>
                        <a:rPr lang="en-US" sz="1100" u="none" strike="noStrike">
                          <a:effectLst/>
                        </a:rPr>
                        <a:t>4</a:t>
                      </a:r>
                      <a:endParaRPr lang="en-US" sz="1100" b="0" i="0" u="none" strike="noStrike">
                        <a:solidFill>
                          <a:srgbClr val="000000"/>
                        </a:solidFill>
                        <a:effectLst/>
                        <a:latin typeface="Calibri"/>
                      </a:endParaRPr>
                    </a:p>
                  </a:txBody>
                  <a:tcPr marL="7933" marR="7933" marT="7933" marB="0" anchor="ctr"/>
                </a:tc>
                <a:tc>
                  <a:txBody>
                    <a:bodyPr/>
                    <a:lstStyle/>
                    <a:p>
                      <a:pPr algn="ctr" fontAlgn="ctr"/>
                      <a:r>
                        <a:rPr lang="en-US" sz="1100" u="none" strike="noStrike">
                          <a:effectLst/>
                        </a:rPr>
                        <a:t>3%</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16,00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4,80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9,60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    </a:t>
                      </a:r>
                      <a:r>
                        <a:rPr lang="en-US" sz="1100" u="none" strike="noStrike" dirty="0">
                          <a:effectLst/>
                        </a:rPr>
                        <a:t>19,20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38,40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  </a:t>
                      </a:r>
                      <a:r>
                        <a:rPr lang="en-US" sz="1100" u="none" strike="noStrike" dirty="0">
                          <a:effectLst/>
                        </a:rPr>
                        <a:t>76,80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153,60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307,20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  614,40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1.228,80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2.457,60   </a:t>
                      </a:r>
                      <a:endParaRPr lang="en-US" sz="1100" b="0" i="0" u="none" strike="noStrike" dirty="0">
                        <a:solidFill>
                          <a:srgbClr val="000000"/>
                        </a:solidFill>
                        <a:effectLst/>
                        <a:latin typeface="Calibri"/>
                      </a:endParaRPr>
                    </a:p>
                  </a:txBody>
                  <a:tcPr marL="7933" marR="7933" marT="7933" marB="0" anchor="ctr"/>
                </a:tc>
              </a:tr>
              <a:tr h="290537">
                <a:tc>
                  <a:txBody>
                    <a:bodyPr/>
                    <a:lstStyle/>
                    <a:p>
                      <a:pPr algn="ctr" fontAlgn="ctr"/>
                      <a:r>
                        <a:rPr lang="en-US" sz="1100" u="none" strike="noStrike">
                          <a:effectLst/>
                        </a:rPr>
                        <a:t>5</a:t>
                      </a:r>
                      <a:endParaRPr lang="en-US" sz="1100" b="0" i="0" u="none" strike="noStrike">
                        <a:solidFill>
                          <a:srgbClr val="000000"/>
                        </a:solidFill>
                        <a:effectLst/>
                        <a:latin typeface="Calibri"/>
                      </a:endParaRPr>
                    </a:p>
                  </a:txBody>
                  <a:tcPr marL="7933" marR="7933" marT="7933" marB="0" anchor="ctr"/>
                </a:tc>
                <a:tc>
                  <a:txBody>
                    <a:bodyPr/>
                    <a:lstStyle/>
                    <a:p>
                      <a:pPr algn="ctr" fontAlgn="ctr"/>
                      <a:r>
                        <a:rPr lang="en-US" sz="1100" u="none" strike="noStrike">
                          <a:effectLst/>
                        </a:rPr>
                        <a:t>3%</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32,00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9,60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19,20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8,40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76,80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153,60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307,20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614,40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1.228,80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2.457,60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4.915,20   </a:t>
                      </a:r>
                      <a:endParaRPr lang="en-US" sz="1100" b="0" i="0" u="none" strike="noStrike" dirty="0">
                        <a:solidFill>
                          <a:srgbClr val="000000"/>
                        </a:solidFill>
                        <a:effectLst/>
                        <a:latin typeface="Calibri"/>
                      </a:endParaRPr>
                    </a:p>
                  </a:txBody>
                  <a:tcPr marL="7933" marR="7933" marT="7933" marB="0" anchor="ctr"/>
                </a:tc>
              </a:tr>
              <a:tr h="290537">
                <a:tc>
                  <a:txBody>
                    <a:bodyPr/>
                    <a:lstStyle/>
                    <a:p>
                      <a:pPr algn="ctr" fontAlgn="ctr"/>
                      <a:r>
                        <a:rPr lang="en-US" sz="1100" u="none" strike="noStrike">
                          <a:effectLst/>
                        </a:rPr>
                        <a:t>6</a:t>
                      </a:r>
                      <a:endParaRPr lang="en-US" sz="1100" b="0" i="0" u="none" strike="noStrike">
                        <a:solidFill>
                          <a:srgbClr val="000000"/>
                        </a:solidFill>
                        <a:effectLst/>
                        <a:latin typeface="Calibri"/>
                      </a:endParaRPr>
                    </a:p>
                  </a:txBody>
                  <a:tcPr marL="7933" marR="7933" marT="7933" marB="0" anchor="ctr"/>
                </a:tc>
                <a:tc>
                  <a:txBody>
                    <a:bodyPr/>
                    <a:lstStyle/>
                    <a:p>
                      <a:pPr algn="ctr" fontAlgn="ctr"/>
                      <a:r>
                        <a:rPr lang="en-US" sz="1100" u="none" strike="noStrike">
                          <a:effectLst/>
                        </a:rPr>
                        <a:t>3%</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64,00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19,20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 </a:t>
                      </a:r>
                      <a:r>
                        <a:rPr lang="en-US" sz="1100" u="none" strike="noStrike" dirty="0">
                          <a:effectLst/>
                        </a:rPr>
                        <a:t>38,40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76,80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153,60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307,20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614,40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1.228,80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2.457,60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4.915,20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9.830,40   </a:t>
                      </a:r>
                      <a:endParaRPr lang="en-US" sz="1100" b="0" i="0" u="none" strike="noStrike" dirty="0">
                        <a:solidFill>
                          <a:srgbClr val="000000"/>
                        </a:solidFill>
                        <a:effectLst/>
                        <a:latin typeface="Calibri"/>
                      </a:endParaRPr>
                    </a:p>
                  </a:txBody>
                  <a:tcPr marL="7933" marR="7933" marT="7933" marB="0" anchor="ctr"/>
                </a:tc>
              </a:tr>
              <a:tr h="290537">
                <a:tc>
                  <a:txBody>
                    <a:bodyPr/>
                    <a:lstStyle/>
                    <a:p>
                      <a:pPr algn="ctr" fontAlgn="ctr"/>
                      <a:r>
                        <a:rPr lang="en-US" sz="1100" u="none" strike="noStrike">
                          <a:effectLst/>
                        </a:rPr>
                        <a:t>7</a:t>
                      </a:r>
                      <a:endParaRPr lang="en-US" sz="1100" b="0" i="0" u="none" strike="noStrike">
                        <a:solidFill>
                          <a:srgbClr val="000000"/>
                        </a:solidFill>
                        <a:effectLst/>
                        <a:latin typeface="Calibri"/>
                      </a:endParaRPr>
                    </a:p>
                  </a:txBody>
                  <a:tcPr marL="7933" marR="7933" marT="7933" marB="0" anchor="ctr"/>
                </a:tc>
                <a:tc>
                  <a:txBody>
                    <a:bodyPr/>
                    <a:lstStyle/>
                    <a:p>
                      <a:pPr algn="ctr" fontAlgn="ctr"/>
                      <a:r>
                        <a:rPr lang="en-US" sz="1100" u="none" strike="noStrike">
                          <a:effectLst/>
                        </a:rPr>
                        <a:t>3%</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128,00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38,40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6,80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153,60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307,20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614,40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1.228,80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2.457,60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4.915,20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a:t>
                      </a:r>
                      <a:r>
                        <a:rPr lang="en-US" sz="1100" u="none" strike="noStrike" dirty="0" smtClean="0">
                          <a:effectLst/>
                        </a:rPr>
                        <a:t>9.830,40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19.660,80   </a:t>
                      </a:r>
                      <a:endParaRPr lang="en-US" sz="1100" b="0" i="0" u="none" strike="noStrike">
                        <a:solidFill>
                          <a:srgbClr val="000000"/>
                        </a:solidFill>
                        <a:effectLst/>
                        <a:latin typeface="Calibri"/>
                      </a:endParaRPr>
                    </a:p>
                  </a:txBody>
                  <a:tcPr marL="7933" marR="7933" marT="7933" marB="0" anchor="ctr"/>
                </a:tc>
              </a:tr>
              <a:tr h="290537">
                <a:tc>
                  <a:txBody>
                    <a:bodyPr/>
                    <a:lstStyle/>
                    <a:p>
                      <a:pPr algn="ctr" fontAlgn="ctr"/>
                      <a:r>
                        <a:rPr lang="en-US" sz="1100" u="none" strike="noStrike">
                          <a:effectLst/>
                        </a:rPr>
                        <a:t>8</a:t>
                      </a:r>
                      <a:endParaRPr lang="en-US" sz="1100" b="0" i="0" u="none" strike="noStrike">
                        <a:solidFill>
                          <a:srgbClr val="000000"/>
                        </a:solidFill>
                        <a:effectLst/>
                        <a:latin typeface="Calibri"/>
                      </a:endParaRPr>
                    </a:p>
                  </a:txBody>
                  <a:tcPr marL="7933" marR="7933" marT="7933" marB="0" anchor="ctr"/>
                </a:tc>
                <a:tc>
                  <a:txBody>
                    <a:bodyPr/>
                    <a:lstStyle/>
                    <a:p>
                      <a:pPr algn="ctr" fontAlgn="ctr"/>
                      <a:r>
                        <a:rPr lang="en-US" sz="1100" u="none" strike="noStrike">
                          <a:effectLst/>
                        </a:rPr>
                        <a:t>3%</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256,00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76,80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153,60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307,20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614,40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1.228,80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2.457,60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4.915,20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9.830,40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19.660,80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39.321,60   </a:t>
                      </a:r>
                      <a:endParaRPr lang="en-US" sz="1100" b="0" i="0" u="none" strike="noStrike">
                        <a:solidFill>
                          <a:srgbClr val="000000"/>
                        </a:solidFill>
                        <a:effectLst/>
                        <a:latin typeface="Calibri"/>
                      </a:endParaRPr>
                    </a:p>
                  </a:txBody>
                  <a:tcPr marL="7933" marR="7933" marT="7933" marB="0" anchor="ctr"/>
                </a:tc>
              </a:tr>
              <a:tr h="290537">
                <a:tc>
                  <a:txBody>
                    <a:bodyPr/>
                    <a:lstStyle/>
                    <a:p>
                      <a:pPr algn="ctr" fontAlgn="ctr"/>
                      <a:r>
                        <a:rPr lang="en-US" sz="1100" u="none" strike="noStrike">
                          <a:effectLst/>
                        </a:rPr>
                        <a:t>9</a:t>
                      </a:r>
                      <a:endParaRPr lang="en-US" sz="1100" b="0" i="0" u="none" strike="noStrike">
                        <a:solidFill>
                          <a:srgbClr val="000000"/>
                        </a:solidFill>
                        <a:effectLst/>
                        <a:latin typeface="Calibri"/>
                      </a:endParaRPr>
                    </a:p>
                  </a:txBody>
                  <a:tcPr marL="7933" marR="7933" marT="7933" marB="0" anchor="ctr"/>
                </a:tc>
                <a:tc>
                  <a:txBody>
                    <a:bodyPr/>
                    <a:lstStyle/>
                    <a:p>
                      <a:pPr algn="ctr" fontAlgn="ctr"/>
                      <a:r>
                        <a:rPr lang="en-US" sz="1100" u="none" strike="noStrike">
                          <a:effectLst/>
                        </a:rPr>
                        <a:t>3%</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512,00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153,60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307,20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614,40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1.228,80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2.457,60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4.915,20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9.830,40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19.660,80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dirty="0">
                          <a:effectLst/>
                        </a:rPr>
                        <a:t>       39.321,60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78.643,20   </a:t>
                      </a:r>
                      <a:endParaRPr lang="en-US" sz="1100" b="0" i="0" u="none" strike="noStrike">
                        <a:solidFill>
                          <a:srgbClr val="000000"/>
                        </a:solidFill>
                        <a:effectLst/>
                        <a:latin typeface="Calibri"/>
                      </a:endParaRPr>
                    </a:p>
                  </a:txBody>
                  <a:tcPr marL="7933" marR="7933" marT="7933" marB="0" anchor="ctr"/>
                </a:tc>
              </a:tr>
              <a:tr h="290537">
                <a:tc>
                  <a:txBody>
                    <a:bodyPr/>
                    <a:lstStyle/>
                    <a:p>
                      <a:pPr algn="ctr" fontAlgn="ctr"/>
                      <a:r>
                        <a:rPr lang="en-US" sz="1100" u="none" strike="noStrike">
                          <a:effectLst/>
                        </a:rPr>
                        <a:t>10</a:t>
                      </a:r>
                      <a:endParaRPr lang="en-US" sz="1100" b="0" i="0" u="none" strike="noStrike">
                        <a:solidFill>
                          <a:srgbClr val="000000"/>
                        </a:solidFill>
                        <a:effectLst/>
                        <a:latin typeface="Calibri"/>
                      </a:endParaRPr>
                    </a:p>
                  </a:txBody>
                  <a:tcPr marL="7933" marR="7933" marT="7933" marB="0" anchor="ctr"/>
                </a:tc>
                <a:tc>
                  <a:txBody>
                    <a:bodyPr/>
                    <a:lstStyle/>
                    <a:p>
                      <a:pPr algn="ctr" fontAlgn="ctr"/>
                      <a:r>
                        <a:rPr lang="en-US" sz="1100" u="none" strike="noStrike">
                          <a:effectLst/>
                        </a:rPr>
                        <a:t>3%</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1.024,00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307,20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614,40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1.228,80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2.457,60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4.915,20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9.830,40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19.660,80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a:effectLst/>
                        </a:rPr>
                        <a:t>     39.321,60   </a:t>
                      </a:r>
                      <a:endParaRPr lang="en-US" sz="1100" b="0" i="0" u="none" strike="noStrike">
                        <a:solidFill>
                          <a:srgbClr val="000000"/>
                        </a:solidFill>
                        <a:effectLst/>
                        <a:latin typeface="Calibri"/>
                      </a:endParaRPr>
                    </a:p>
                  </a:txBody>
                  <a:tcPr marL="7933" marR="7933" marT="7933" marB="0" anchor="ctr"/>
                </a:tc>
                <a:tc>
                  <a:txBody>
                    <a:bodyPr/>
                    <a:lstStyle/>
                    <a:p>
                      <a:pPr algn="l" fontAlgn="ctr"/>
                      <a:r>
                        <a:rPr lang="en-US" sz="1100" u="none" strike="noStrike" dirty="0">
                          <a:effectLst/>
                        </a:rPr>
                        <a:t>       78.643,20   </a:t>
                      </a:r>
                      <a:endParaRPr lang="en-US" sz="1100" b="0" i="0" u="none" strike="noStrike" dirty="0">
                        <a:solidFill>
                          <a:srgbClr val="000000"/>
                        </a:solidFill>
                        <a:effectLst/>
                        <a:latin typeface="Calibri"/>
                      </a:endParaRPr>
                    </a:p>
                  </a:txBody>
                  <a:tcPr marL="7933" marR="7933" marT="7933" marB="0" anchor="ctr"/>
                </a:tc>
                <a:tc>
                  <a:txBody>
                    <a:bodyPr/>
                    <a:lstStyle/>
                    <a:p>
                      <a:pPr algn="l" fontAlgn="ctr"/>
                      <a:r>
                        <a:rPr lang="en-US" sz="1100" u="none" strike="noStrike">
                          <a:effectLst/>
                        </a:rPr>
                        <a:t>     157.286,40   </a:t>
                      </a:r>
                      <a:endParaRPr lang="en-US" sz="1100" b="0" i="0" u="none" strike="noStrike">
                        <a:solidFill>
                          <a:srgbClr val="000000"/>
                        </a:solidFill>
                        <a:effectLst/>
                        <a:latin typeface="Calibri"/>
                      </a:endParaRPr>
                    </a:p>
                  </a:txBody>
                  <a:tcPr marL="7933" marR="7933" marT="7933" marB="0" anchor="ctr"/>
                </a:tc>
              </a:tr>
              <a:tr h="290537">
                <a:tc>
                  <a:txBody>
                    <a:bodyPr/>
                    <a:lstStyle/>
                    <a:p>
                      <a:pPr algn="ctr" fontAlgn="ctr"/>
                      <a:r>
                        <a:rPr lang="en-US" sz="1100" b="1" u="none" strike="noStrike">
                          <a:solidFill>
                            <a:srgbClr val="C00000"/>
                          </a:solidFill>
                          <a:effectLst/>
                        </a:rPr>
                        <a:t>Total</a:t>
                      </a:r>
                      <a:endParaRPr lang="en-US" sz="1100" b="1" i="0" u="none" strike="noStrike">
                        <a:solidFill>
                          <a:srgbClr val="C00000"/>
                        </a:solidFill>
                        <a:effectLst/>
                        <a:latin typeface="Calibri"/>
                      </a:endParaRPr>
                    </a:p>
                  </a:txBody>
                  <a:tcPr marL="7933" marR="7933" marT="7933" marB="0" anchor="ctr">
                    <a:solidFill>
                      <a:srgbClr val="92D050"/>
                    </a:solidFill>
                  </a:tcPr>
                </a:tc>
                <a:tc>
                  <a:txBody>
                    <a:bodyPr/>
                    <a:lstStyle/>
                    <a:p>
                      <a:pPr algn="ctr" fontAlgn="ctr"/>
                      <a:r>
                        <a:rPr lang="en-US" sz="1100" b="1" u="none" strike="noStrike">
                          <a:solidFill>
                            <a:srgbClr val="C00000"/>
                          </a:solidFill>
                          <a:effectLst/>
                        </a:rPr>
                        <a:t>30%</a:t>
                      </a:r>
                      <a:endParaRPr lang="en-US" sz="1100" b="1" i="0" u="none" strike="noStrike">
                        <a:solidFill>
                          <a:srgbClr val="C00000"/>
                        </a:solidFill>
                        <a:effectLst/>
                        <a:latin typeface="Calibri"/>
                      </a:endParaRPr>
                    </a:p>
                  </a:txBody>
                  <a:tcPr marL="7933" marR="7933" marT="7933" marB="0" anchor="ctr">
                    <a:solidFill>
                      <a:srgbClr val="92D050"/>
                    </a:solidFill>
                  </a:tcPr>
                </a:tc>
                <a:tc>
                  <a:txBody>
                    <a:bodyPr/>
                    <a:lstStyle/>
                    <a:p>
                      <a:pPr algn="l" fontAlgn="ctr"/>
                      <a:r>
                        <a:rPr lang="en-US" sz="1100" b="1" u="none" strike="noStrike">
                          <a:solidFill>
                            <a:srgbClr val="C00000"/>
                          </a:solidFill>
                          <a:effectLst/>
                        </a:rPr>
                        <a:t>    2.046,00   </a:t>
                      </a:r>
                      <a:endParaRPr lang="en-US" sz="1100" b="1" i="0" u="none" strike="noStrike">
                        <a:solidFill>
                          <a:srgbClr val="C00000"/>
                        </a:solidFill>
                        <a:effectLst/>
                        <a:latin typeface="Calibri"/>
                      </a:endParaRPr>
                    </a:p>
                  </a:txBody>
                  <a:tcPr marL="7933" marR="7933" marT="7933" marB="0" anchor="ctr">
                    <a:solidFill>
                      <a:srgbClr val="92D050"/>
                    </a:solidFill>
                  </a:tcPr>
                </a:tc>
                <a:tc>
                  <a:txBody>
                    <a:bodyPr/>
                    <a:lstStyle/>
                    <a:p>
                      <a:pPr algn="l" fontAlgn="ctr"/>
                      <a:r>
                        <a:rPr lang="en-US" sz="1100" b="1" u="none" strike="noStrike">
                          <a:solidFill>
                            <a:srgbClr val="C00000"/>
                          </a:solidFill>
                          <a:effectLst/>
                        </a:rPr>
                        <a:t>     613,80   </a:t>
                      </a:r>
                      <a:endParaRPr lang="en-US" sz="1100" b="1" i="0" u="none" strike="noStrike">
                        <a:solidFill>
                          <a:srgbClr val="C00000"/>
                        </a:solidFill>
                        <a:effectLst/>
                        <a:latin typeface="Calibri"/>
                      </a:endParaRPr>
                    </a:p>
                  </a:txBody>
                  <a:tcPr marL="7933" marR="7933" marT="7933" marB="0" anchor="ctr">
                    <a:solidFill>
                      <a:srgbClr val="92D050"/>
                    </a:solidFill>
                  </a:tcPr>
                </a:tc>
                <a:tc>
                  <a:txBody>
                    <a:bodyPr/>
                    <a:lstStyle/>
                    <a:p>
                      <a:pPr algn="l" fontAlgn="ctr"/>
                      <a:r>
                        <a:rPr lang="en-US" sz="1100" b="1" u="none" strike="noStrike">
                          <a:solidFill>
                            <a:srgbClr val="C00000"/>
                          </a:solidFill>
                          <a:effectLst/>
                        </a:rPr>
                        <a:t>     1.227,60   </a:t>
                      </a:r>
                      <a:endParaRPr lang="en-US" sz="1100" b="1" i="0" u="none" strike="noStrike">
                        <a:solidFill>
                          <a:srgbClr val="C00000"/>
                        </a:solidFill>
                        <a:effectLst/>
                        <a:latin typeface="Calibri"/>
                      </a:endParaRPr>
                    </a:p>
                  </a:txBody>
                  <a:tcPr marL="7933" marR="7933" marT="7933" marB="0" anchor="ctr">
                    <a:solidFill>
                      <a:srgbClr val="92D050"/>
                    </a:solidFill>
                  </a:tcPr>
                </a:tc>
                <a:tc>
                  <a:txBody>
                    <a:bodyPr/>
                    <a:lstStyle/>
                    <a:p>
                      <a:pPr algn="l" fontAlgn="ctr"/>
                      <a:r>
                        <a:rPr lang="en-US" sz="1100" b="1" u="none" strike="noStrike">
                          <a:solidFill>
                            <a:srgbClr val="C00000"/>
                          </a:solidFill>
                          <a:effectLst/>
                        </a:rPr>
                        <a:t>     2.455,20   </a:t>
                      </a:r>
                      <a:endParaRPr lang="en-US" sz="1100" b="1" i="0" u="none" strike="noStrike">
                        <a:solidFill>
                          <a:srgbClr val="C00000"/>
                        </a:solidFill>
                        <a:effectLst/>
                        <a:latin typeface="Calibri"/>
                      </a:endParaRPr>
                    </a:p>
                  </a:txBody>
                  <a:tcPr marL="7933" marR="7933" marT="7933" marB="0" anchor="ctr">
                    <a:solidFill>
                      <a:srgbClr val="92D050"/>
                    </a:solidFill>
                  </a:tcPr>
                </a:tc>
                <a:tc>
                  <a:txBody>
                    <a:bodyPr/>
                    <a:lstStyle/>
                    <a:p>
                      <a:pPr algn="l" fontAlgn="ctr"/>
                      <a:r>
                        <a:rPr lang="en-US" sz="1100" b="1" u="none" strike="noStrike">
                          <a:solidFill>
                            <a:srgbClr val="C00000"/>
                          </a:solidFill>
                          <a:effectLst/>
                        </a:rPr>
                        <a:t>     4.910,40   </a:t>
                      </a:r>
                      <a:endParaRPr lang="en-US" sz="1100" b="1" i="0" u="none" strike="noStrike">
                        <a:solidFill>
                          <a:srgbClr val="C00000"/>
                        </a:solidFill>
                        <a:effectLst/>
                        <a:latin typeface="Calibri"/>
                      </a:endParaRPr>
                    </a:p>
                  </a:txBody>
                  <a:tcPr marL="7933" marR="7933" marT="7933" marB="0" anchor="ctr">
                    <a:solidFill>
                      <a:srgbClr val="92D050"/>
                    </a:solidFill>
                  </a:tcPr>
                </a:tc>
                <a:tc>
                  <a:txBody>
                    <a:bodyPr/>
                    <a:lstStyle/>
                    <a:p>
                      <a:pPr algn="l" fontAlgn="ctr"/>
                      <a:r>
                        <a:rPr lang="en-US" sz="1100" b="1" u="none" strike="noStrike">
                          <a:solidFill>
                            <a:srgbClr val="C00000"/>
                          </a:solidFill>
                          <a:effectLst/>
                        </a:rPr>
                        <a:t>     9.820,80   </a:t>
                      </a:r>
                      <a:endParaRPr lang="en-US" sz="1100" b="1" i="0" u="none" strike="noStrike">
                        <a:solidFill>
                          <a:srgbClr val="C00000"/>
                        </a:solidFill>
                        <a:effectLst/>
                        <a:latin typeface="Calibri"/>
                      </a:endParaRPr>
                    </a:p>
                  </a:txBody>
                  <a:tcPr marL="7933" marR="7933" marT="7933" marB="0" anchor="ctr">
                    <a:solidFill>
                      <a:srgbClr val="92D050"/>
                    </a:solidFill>
                  </a:tcPr>
                </a:tc>
                <a:tc>
                  <a:txBody>
                    <a:bodyPr/>
                    <a:lstStyle/>
                    <a:p>
                      <a:pPr algn="l" fontAlgn="ctr"/>
                      <a:r>
                        <a:rPr lang="en-US" sz="1100" b="1" u="none" strike="noStrike">
                          <a:solidFill>
                            <a:srgbClr val="C00000"/>
                          </a:solidFill>
                          <a:effectLst/>
                        </a:rPr>
                        <a:t>     19.641,60   </a:t>
                      </a:r>
                      <a:endParaRPr lang="en-US" sz="1100" b="1" i="0" u="none" strike="noStrike">
                        <a:solidFill>
                          <a:srgbClr val="C00000"/>
                        </a:solidFill>
                        <a:effectLst/>
                        <a:latin typeface="Calibri"/>
                      </a:endParaRPr>
                    </a:p>
                  </a:txBody>
                  <a:tcPr marL="7933" marR="7933" marT="7933" marB="0" anchor="ctr">
                    <a:solidFill>
                      <a:srgbClr val="92D050"/>
                    </a:solidFill>
                  </a:tcPr>
                </a:tc>
                <a:tc>
                  <a:txBody>
                    <a:bodyPr/>
                    <a:lstStyle/>
                    <a:p>
                      <a:pPr algn="l" fontAlgn="ctr"/>
                      <a:r>
                        <a:rPr lang="en-US" sz="1100" b="1" u="none" strike="noStrike">
                          <a:solidFill>
                            <a:srgbClr val="C00000"/>
                          </a:solidFill>
                          <a:effectLst/>
                        </a:rPr>
                        <a:t>     39.283,20   </a:t>
                      </a:r>
                      <a:endParaRPr lang="en-US" sz="1100" b="1" i="0" u="none" strike="noStrike">
                        <a:solidFill>
                          <a:srgbClr val="C00000"/>
                        </a:solidFill>
                        <a:effectLst/>
                        <a:latin typeface="Calibri"/>
                      </a:endParaRPr>
                    </a:p>
                  </a:txBody>
                  <a:tcPr marL="7933" marR="7933" marT="7933" marB="0" anchor="ctr">
                    <a:solidFill>
                      <a:srgbClr val="92D050"/>
                    </a:solidFill>
                  </a:tcPr>
                </a:tc>
                <a:tc>
                  <a:txBody>
                    <a:bodyPr/>
                    <a:lstStyle/>
                    <a:p>
                      <a:pPr algn="l" fontAlgn="ctr"/>
                      <a:r>
                        <a:rPr lang="en-US" sz="1100" b="1" u="none" strike="noStrike">
                          <a:solidFill>
                            <a:srgbClr val="C00000"/>
                          </a:solidFill>
                          <a:effectLst/>
                        </a:rPr>
                        <a:t>     78.566,40   </a:t>
                      </a:r>
                      <a:endParaRPr lang="en-US" sz="1100" b="1" i="0" u="none" strike="noStrike">
                        <a:solidFill>
                          <a:srgbClr val="C00000"/>
                        </a:solidFill>
                        <a:effectLst/>
                        <a:latin typeface="Calibri"/>
                      </a:endParaRPr>
                    </a:p>
                  </a:txBody>
                  <a:tcPr marL="7933" marR="7933" marT="7933" marB="0" anchor="ctr">
                    <a:solidFill>
                      <a:srgbClr val="92D050"/>
                    </a:solidFill>
                  </a:tcPr>
                </a:tc>
                <a:tc>
                  <a:txBody>
                    <a:bodyPr/>
                    <a:lstStyle/>
                    <a:p>
                      <a:pPr algn="l" fontAlgn="ctr"/>
                      <a:r>
                        <a:rPr lang="en-US" sz="1100" b="1" u="none" strike="noStrike" dirty="0">
                          <a:solidFill>
                            <a:srgbClr val="C00000"/>
                          </a:solidFill>
                          <a:effectLst/>
                        </a:rPr>
                        <a:t>    </a:t>
                      </a:r>
                      <a:r>
                        <a:rPr lang="en-US" sz="1100" b="1" u="none" strike="noStrike" dirty="0" smtClean="0">
                          <a:solidFill>
                            <a:srgbClr val="C00000"/>
                          </a:solidFill>
                          <a:effectLst/>
                        </a:rPr>
                        <a:t>157.132,80   </a:t>
                      </a:r>
                      <a:endParaRPr lang="en-US" sz="1100" b="1" i="0" u="none" strike="noStrike" dirty="0">
                        <a:solidFill>
                          <a:srgbClr val="C00000"/>
                        </a:solidFill>
                        <a:effectLst/>
                        <a:latin typeface="Calibri"/>
                      </a:endParaRPr>
                    </a:p>
                  </a:txBody>
                  <a:tcPr marL="7933" marR="7933" marT="7933" marB="0" anchor="ctr">
                    <a:solidFill>
                      <a:srgbClr val="92D050"/>
                    </a:solidFill>
                  </a:tcPr>
                </a:tc>
                <a:tc>
                  <a:txBody>
                    <a:bodyPr/>
                    <a:lstStyle/>
                    <a:p>
                      <a:pPr algn="l" fontAlgn="ctr"/>
                      <a:r>
                        <a:rPr lang="en-US" sz="1100" b="1" u="none" strike="noStrike" dirty="0">
                          <a:solidFill>
                            <a:srgbClr val="C00000"/>
                          </a:solidFill>
                          <a:effectLst/>
                        </a:rPr>
                        <a:t>    </a:t>
                      </a:r>
                      <a:r>
                        <a:rPr lang="en-US" sz="1100" b="1" u="none" strike="noStrike" dirty="0" smtClean="0">
                          <a:solidFill>
                            <a:srgbClr val="C00000"/>
                          </a:solidFill>
                          <a:effectLst/>
                        </a:rPr>
                        <a:t>314.265,60   </a:t>
                      </a:r>
                      <a:endParaRPr lang="en-US" sz="1100" b="1" i="0" u="none" strike="noStrike" dirty="0">
                        <a:solidFill>
                          <a:srgbClr val="C00000"/>
                        </a:solidFill>
                        <a:effectLst/>
                        <a:latin typeface="Calibri"/>
                      </a:endParaRPr>
                    </a:p>
                  </a:txBody>
                  <a:tcPr marL="7933" marR="7933" marT="7933" marB="0" anchor="ctr">
                    <a:solidFill>
                      <a:srgbClr val="92D050"/>
                    </a:solidFill>
                  </a:tcPr>
                </a:tc>
              </a:tr>
            </a:tbl>
          </a:graphicData>
        </a:graphic>
      </p:graphicFrame>
    </p:spTree>
    <p:extLst>
      <p:ext uri="{BB962C8B-B14F-4D97-AF65-F5344CB8AC3E}">
        <p14:creationId xmlns:p14="http://schemas.microsoft.com/office/powerpoint/2010/main" val="974434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8">
    <p:bg>
      <p:bgPr>
        <a:solidFill>
          <a:srgbClr val="F0F4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2761"/>
          </a:solidFill>
          <a:ln w="12700">
            <a:solidFill>
              <a:srgbClr val="1E2761"/>
            </a:solidFill>
            <a:prstDash val="solid"/>
          </a:ln>
        </p:spPr>
      </p:sp>
      <p:sp>
        <p:nvSpPr>
          <p:cNvPr id="3" name="Shape 1"/>
          <p:cNvSpPr/>
          <p:nvPr/>
        </p:nvSpPr>
        <p:spPr>
          <a:xfrm>
            <a:off x="0" y="0"/>
            <a:ext cx="109728" cy="960120"/>
          </a:xfrm>
          <a:prstGeom prst="rect">
            <a:avLst/>
          </a:prstGeom>
          <a:solidFill>
            <a:srgbClr val="00C8E0"/>
          </a:solidFill>
          <a:ln w="12700">
            <a:solidFill>
              <a:srgbClr val="00C8E0"/>
            </a:solidFill>
            <a:prstDash val="solid"/>
          </a:ln>
        </p:spPr>
      </p:sp>
      <p:sp>
        <p:nvSpPr>
          <p:cNvPr id="4" name="Text 2"/>
          <p:cNvSpPr/>
          <p:nvPr/>
        </p:nvSpPr>
        <p:spPr>
          <a:xfrm>
            <a:off x="228600" y="73152"/>
            <a:ext cx="7772400" cy="502920"/>
          </a:xfrm>
          <a:prstGeom prst="rect">
            <a:avLst/>
          </a:prstGeom>
          <a:noFill/>
          <a:ln/>
        </p:spPr>
        <p:txBody>
          <a:bodyPr wrap="square" lIns="0" tIns="0" rIns="0" bIns="0"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06  Elite Pool</a:t>
            </a:r>
            <a:endParaRPr lang="en-US" sz="2600" dirty="0"/>
          </a:p>
        </p:txBody>
      </p:sp>
      <p:sp>
        <p:nvSpPr>
          <p:cNvPr id="5" name="Text 3"/>
          <p:cNvSpPr/>
          <p:nvPr/>
        </p:nvSpPr>
        <p:spPr>
          <a:xfrm>
            <a:off x="228600" y="576072"/>
            <a:ext cx="7772400" cy="320040"/>
          </a:xfrm>
          <a:prstGeom prst="rect">
            <a:avLst/>
          </a:prstGeom>
          <a:noFill/>
          <a:ln/>
        </p:spPr>
        <p:txBody>
          <a:bodyPr wrap="square" lIns="0" tIns="0" rIns="0" bIns="0" rtlCol="0" anchor="ctr"/>
          <a:lstStyle/>
          <a:p>
            <a:pPr marL="0" indent="0">
              <a:buNone/>
            </a:pPr>
            <a:r>
              <a:rPr lang="en-US" sz="1200" dirty="0">
                <a:solidFill>
                  <a:srgbClr val="B8F0F8"/>
                </a:solidFill>
                <a:latin typeface="Calibri" pitchFamily="34" charset="0"/>
                <a:ea typeface="Calibri" pitchFamily="34" charset="-122"/>
                <a:cs typeface="Calibri" pitchFamily="34" charset="-120"/>
              </a:rPr>
              <a:t>5% of all network fees — shared proportionally by Elite Points</a:t>
            </a:r>
            <a:endParaRPr lang="en-US" sz="1200" dirty="0"/>
          </a:p>
        </p:txBody>
      </p:sp>
      <p:sp>
        <p:nvSpPr>
          <p:cNvPr id="6" name="Shape 4"/>
          <p:cNvSpPr/>
          <p:nvPr/>
        </p:nvSpPr>
        <p:spPr>
          <a:xfrm>
            <a:off x="0" y="4864608"/>
            <a:ext cx="9144000" cy="274320"/>
          </a:xfrm>
          <a:prstGeom prst="rect">
            <a:avLst/>
          </a:prstGeom>
          <a:solidFill>
            <a:srgbClr val="141A45"/>
          </a:solidFill>
          <a:ln w="12700">
            <a:solidFill>
              <a:srgbClr val="141A45"/>
            </a:solidFill>
            <a:prstDash val="solid"/>
          </a:ln>
        </p:spPr>
      </p:sp>
      <p:sp>
        <p:nvSpPr>
          <p:cNvPr id="7" name="Text 5"/>
          <p:cNvSpPr/>
          <p:nvPr/>
        </p:nvSpPr>
        <p:spPr>
          <a:xfrm>
            <a:off x="182880" y="4873752"/>
            <a:ext cx="8778240" cy="228600"/>
          </a:xfrm>
          <a:prstGeom prst="rect">
            <a:avLst/>
          </a:prstGeom>
          <a:noFill/>
          <a:ln/>
        </p:spPr>
        <p:txBody>
          <a:bodyPr wrap="square" lIns="0" tIns="0" rIns="0" bIns="0" rtlCol="0" anchor="ctr"/>
          <a:lstStyle/>
          <a:p>
            <a:r>
              <a:rPr lang="en-US" sz="850" dirty="0" err="1">
                <a:solidFill>
                  <a:srgbClr val="94A3B8"/>
                </a:solidFill>
                <a:latin typeface="Calibri" pitchFamily="34" charset="0"/>
                <a:ea typeface="Calibri" pitchFamily="34" charset="-122"/>
                <a:cs typeface="Calibri" pitchFamily="34" charset="-120"/>
              </a:rPr>
              <a:t>EverRise</a:t>
            </a:r>
            <a:r>
              <a:rPr lang="en-US" sz="850" dirty="0">
                <a:solidFill>
                  <a:srgbClr val="94A3B8"/>
                </a:solidFill>
                <a:latin typeface="Calibri" pitchFamily="34" charset="0"/>
                <a:ea typeface="Calibri" pitchFamily="34" charset="-122"/>
                <a:cs typeface="Calibri" pitchFamily="34" charset="-120"/>
              </a:rPr>
              <a:t> </a:t>
            </a:r>
            <a:r>
              <a:rPr lang="en-US" sz="850" dirty="0">
                <a:solidFill>
                  <a:srgbClr val="94A3B8"/>
                </a:solidFill>
                <a:latin typeface="Calibri" pitchFamily="34" charset="0"/>
                <a:ea typeface="Calibri" pitchFamily="34" charset="-122"/>
                <a:cs typeface="Calibri" pitchFamily="34" charset="-120"/>
              </a:rPr>
              <a:t>Network  |  Reward Structure</a:t>
            </a:r>
            <a:endParaRPr lang="en-US" sz="850" dirty="0"/>
          </a:p>
        </p:txBody>
      </p:sp>
      <p:sp>
        <p:nvSpPr>
          <p:cNvPr id="8" name="Shape 6"/>
          <p:cNvSpPr/>
          <p:nvPr/>
        </p:nvSpPr>
        <p:spPr>
          <a:xfrm>
            <a:off x="274320" y="1078992"/>
            <a:ext cx="2697480" cy="228600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9" name="Shape 7"/>
          <p:cNvSpPr/>
          <p:nvPr/>
        </p:nvSpPr>
        <p:spPr>
          <a:xfrm>
            <a:off x="274320" y="1078992"/>
            <a:ext cx="2697480" cy="457200"/>
          </a:xfrm>
          <a:prstGeom prst="rect">
            <a:avLst/>
          </a:prstGeom>
          <a:solidFill>
            <a:srgbClr val="00C8E0"/>
          </a:solidFill>
          <a:ln w="12700">
            <a:solidFill>
              <a:srgbClr val="00C8E0"/>
            </a:solidFill>
            <a:prstDash val="solid"/>
          </a:ln>
        </p:spPr>
      </p:sp>
      <p:sp>
        <p:nvSpPr>
          <p:cNvPr id="10" name="Text 8"/>
          <p:cNvSpPr/>
          <p:nvPr/>
        </p:nvSpPr>
        <p:spPr>
          <a:xfrm>
            <a:off x="274320" y="1078992"/>
            <a:ext cx="2697480" cy="457200"/>
          </a:xfrm>
          <a:prstGeom prst="rect">
            <a:avLst/>
          </a:prstGeom>
          <a:noFill/>
          <a:ln/>
        </p:spPr>
        <p:txBody>
          <a:bodyPr wrap="square" lIns="0" tIns="0" rIns="0" bIns="0" rtlCol="0" anchor="ctr"/>
          <a:lstStyle/>
          <a:p>
            <a:pPr marL="0" indent="0" algn="ctr">
              <a:buNone/>
            </a:pPr>
            <a:r>
              <a:rPr lang="en-US" sz="1200" b="1" dirty="0">
                <a:solidFill>
                  <a:srgbClr val="1E2761"/>
                </a:solidFill>
                <a:latin typeface="Calibri" pitchFamily="34" charset="0"/>
                <a:ea typeface="Calibri" pitchFamily="34" charset="-122"/>
                <a:cs typeface="Calibri" pitchFamily="34" charset="-120"/>
              </a:rPr>
              <a:t>STEP 1</a:t>
            </a:r>
            <a:endParaRPr lang="en-US" sz="1200" dirty="0"/>
          </a:p>
        </p:txBody>
      </p:sp>
      <p:sp>
        <p:nvSpPr>
          <p:cNvPr id="11" name="Text 9"/>
          <p:cNvSpPr/>
          <p:nvPr/>
        </p:nvSpPr>
        <p:spPr>
          <a:xfrm>
            <a:off x="384048" y="1627632"/>
            <a:ext cx="2450592" cy="384048"/>
          </a:xfrm>
          <a:prstGeom prst="rect">
            <a:avLst/>
          </a:prstGeom>
          <a:noFill/>
          <a:ln/>
        </p:spPr>
        <p:txBody>
          <a:bodyPr wrap="square" lIns="0" tIns="0" rIns="0" bIns="0" rtlCol="0" anchor="ctr"/>
          <a:lstStyle/>
          <a:p>
            <a:pPr marL="0" indent="0">
              <a:buNone/>
            </a:pPr>
            <a:r>
              <a:rPr lang="en-US" sz="1300" b="1" dirty="0">
                <a:solidFill>
                  <a:srgbClr val="1E2761"/>
                </a:solidFill>
                <a:latin typeface="Calibri" pitchFamily="34" charset="0"/>
                <a:ea typeface="Calibri" pitchFamily="34" charset="-122"/>
                <a:cs typeface="Calibri" pitchFamily="34" charset="-120"/>
              </a:rPr>
              <a:t>Qualify</a:t>
            </a:r>
            <a:endParaRPr lang="en-US" sz="1300" dirty="0"/>
          </a:p>
        </p:txBody>
      </p:sp>
      <p:sp>
        <p:nvSpPr>
          <p:cNvPr id="12" name="Text 10"/>
          <p:cNvSpPr/>
          <p:nvPr/>
        </p:nvSpPr>
        <p:spPr>
          <a:xfrm>
            <a:off x="384048" y="2029968"/>
            <a:ext cx="2450592" cy="123444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Refer 3 or more direct F1 members in the same rank to activate Elite Pool participation for that rank level.</a:t>
            </a:r>
            <a:endParaRPr lang="en-US" sz="1000" dirty="0"/>
          </a:p>
        </p:txBody>
      </p:sp>
      <p:pic>
        <p:nvPicPr>
          <p:cNvPr id="13" name="Image 0" descr="preencoded.png"/>
          <p:cNvPicPr>
            <a:picLocks noChangeAspect="1"/>
          </p:cNvPicPr>
          <p:nvPr/>
        </p:nvPicPr>
        <p:blipFill>
          <a:blip r:embed="rId3"/>
          <a:stretch>
            <a:fillRect/>
          </a:stretch>
        </p:blipFill>
        <p:spPr>
          <a:xfrm>
            <a:off x="3017520" y="1938528"/>
            <a:ext cx="292608" cy="292608"/>
          </a:xfrm>
          <a:prstGeom prst="rect">
            <a:avLst/>
          </a:prstGeom>
        </p:spPr>
      </p:pic>
      <p:sp>
        <p:nvSpPr>
          <p:cNvPr id="14" name="Shape 11"/>
          <p:cNvSpPr/>
          <p:nvPr/>
        </p:nvSpPr>
        <p:spPr>
          <a:xfrm>
            <a:off x="3182112" y="1078992"/>
            <a:ext cx="2697480" cy="228600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15" name="Shape 12"/>
          <p:cNvSpPr/>
          <p:nvPr/>
        </p:nvSpPr>
        <p:spPr>
          <a:xfrm>
            <a:off x="3182112" y="1078992"/>
            <a:ext cx="2697480" cy="457200"/>
          </a:xfrm>
          <a:prstGeom prst="rect">
            <a:avLst/>
          </a:prstGeom>
          <a:solidFill>
            <a:srgbClr val="8B5CF6"/>
          </a:solidFill>
          <a:ln w="12700">
            <a:solidFill>
              <a:srgbClr val="8B5CF6"/>
            </a:solidFill>
            <a:prstDash val="solid"/>
          </a:ln>
        </p:spPr>
      </p:sp>
      <p:sp>
        <p:nvSpPr>
          <p:cNvPr id="16" name="Text 13"/>
          <p:cNvSpPr/>
          <p:nvPr/>
        </p:nvSpPr>
        <p:spPr>
          <a:xfrm>
            <a:off x="3182112" y="1078992"/>
            <a:ext cx="2697480" cy="457200"/>
          </a:xfrm>
          <a:prstGeom prst="rect">
            <a:avLst/>
          </a:prstGeom>
          <a:noFill/>
          <a:ln/>
        </p:spPr>
        <p:txBody>
          <a:bodyPr wrap="square" lIns="0" tIns="0" rIns="0" bIns="0" rtlCol="0" anchor="ctr"/>
          <a:lstStyle/>
          <a:p>
            <a:pPr marL="0" indent="0" algn="ctr">
              <a:buNone/>
            </a:pPr>
            <a:r>
              <a:rPr lang="en-US" sz="1200" b="1" dirty="0">
                <a:solidFill>
                  <a:srgbClr val="1E2761"/>
                </a:solidFill>
                <a:latin typeface="Calibri" pitchFamily="34" charset="0"/>
                <a:ea typeface="Calibri" pitchFamily="34" charset="-122"/>
                <a:cs typeface="Calibri" pitchFamily="34" charset="-120"/>
              </a:rPr>
              <a:t>STEP 2</a:t>
            </a:r>
            <a:endParaRPr lang="en-US" sz="1200" dirty="0"/>
          </a:p>
        </p:txBody>
      </p:sp>
      <p:sp>
        <p:nvSpPr>
          <p:cNvPr id="17" name="Text 14"/>
          <p:cNvSpPr/>
          <p:nvPr/>
        </p:nvSpPr>
        <p:spPr>
          <a:xfrm>
            <a:off x="3291840" y="1627632"/>
            <a:ext cx="2450592" cy="384048"/>
          </a:xfrm>
          <a:prstGeom prst="rect">
            <a:avLst/>
          </a:prstGeom>
          <a:noFill/>
          <a:ln/>
        </p:spPr>
        <p:txBody>
          <a:bodyPr wrap="square" lIns="0" tIns="0" rIns="0" bIns="0" rtlCol="0" anchor="ctr"/>
          <a:lstStyle/>
          <a:p>
            <a:pPr marL="0" indent="0">
              <a:buNone/>
            </a:pPr>
            <a:r>
              <a:rPr lang="en-US" sz="1300" b="1" dirty="0">
                <a:solidFill>
                  <a:srgbClr val="1E2761"/>
                </a:solidFill>
                <a:latin typeface="Calibri" pitchFamily="34" charset="0"/>
                <a:ea typeface="Calibri" pitchFamily="34" charset="-122"/>
                <a:cs typeface="Calibri" pitchFamily="34" charset="-120"/>
              </a:rPr>
              <a:t>Earn Elite Points</a:t>
            </a:r>
            <a:endParaRPr lang="en-US" sz="1300" dirty="0"/>
          </a:p>
        </p:txBody>
      </p:sp>
      <p:sp>
        <p:nvSpPr>
          <p:cNvPr id="18" name="Text 15"/>
          <p:cNvSpPr/>
          <p:nvPr/>
        </p:nvSpPr>
        <p:spPr>
          <a:xfrm>
            <a:off x="3291840" y="2029968"/>
            <a:ext cx="2450592" cy="123444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1 Elite Point = $1 USDT in membership fees generated by your 20-level genealogy. Points begin accruing with your 3rd F1 join — volume before that is missed.</a:t>
            </a:r>
            <a:endParaRPr lang="en-US" sz="1000" dirty="0"/>
          </a:p>
        </p:txBody>
      </p:sp>
      <p:pic>
        <p:nvPicPr>
          <p:cNvPr id="19" name="Image 1" descr="preencoded.png"/>
          <p:cNvPicPr>
            <a:picLocks noChangeAspect="1"/>
          </p:cNvPicPr>
          <p:nvPr/>
        </p:nvPicPr>
        <p:blipFill>
          <a:blip r:embed="rId3"/>
          <a:stretch>
            <a:fillRect/>
          </a:stretch>
        </p:blipFill>
        <p:spPr>
          <a:xfrm>
            <a:off x="5925312" y="1938528"/>
            <a:ext cx="292608" cy="292608"/>
          </a:xfrm>
          <a:prstGeom prst="rect">
            <a:avLst/>
          </a:prstGeom>
        </p:spPr>
      </p:pic>
      <p:sp>
        <p:nvSpPr>
          <p:cNvPr id="20" name="Shape 16"/>
          <p:cNvSpPr/>
          <p:nvPr/>
        </p:nvSpPr>
        <p:spPr>
          <a:xfrm>
            <a:off x="6089904" y="1078992"/>
            <a:ext cx="2697480" cy="2286000"/>
          </a:xfrm>
          <a:prstGeom prst="rect">
            <a:avLst/>
          </a:prstGeom>
          <a:solidFill>
            <a:srgbClr val="FFFFFF"/>
          </a:solidFill>
          <a:ln w="12700">
            <a:solidFill>
              <a:srgbClr val="D1D9F0"/>
            </a:solidFill>
            <a:prstDash val="solid"/>
          </a:ln>
          <a:effectLst>
            <a:outerShdw blurRad="101600" dist="38100" dir="8100000" algn="bl" rotWithShape="0">
              <a:srgbClr val="000000">
                <a:alpha val="18000"/>
              </a:srgbClr>
            </a:outerShdw>
          </a:effectLst>
        </p:spPr>
      </p:sp>
      <p:sp>
        <p:nvSpPr>
          <p:cNvPr id="21" name="Shape 17"/>
          <p:cNvSpPr/>
          <p:nvPr/>
        </p:nvSpPr>
        <p:spPr>
          <a:xfrm>
            <a:off x="6089904" y="1078992"/>
            <a:ext cx="2697480" cy="457200"/>
          </a:xfrm>
          <a:prstGeom prst="rect">
            <a:avLst/>
          </a:prstGeom>
          <a:solidFill>
            <a:srgbClr val="F59F00"/>
          </a:solidFill>
          <a:ln w="12700">
            <a:solidFill>
              <a:srgbClr val="F59F00"/>
            </a:solidFill>
            <a:prstDash val="solid"/>
          </a:ln>
        </p:spPr>
      </p:sp>
      <p:sp>
        <p:nvSpPr>
          <p:cNvPr id="22" name="Text 18"/>
          <p:cNvSpPr/>
          <p:nvPr/>
        </p:nvSpPr>
        <p:spPr>
          <a:xfrm>
            <a:off x="6089904" y="1078992"/>
            <a:ext cx="2697480" cy="457200"/>
          </a:xfrm>
          <a:prstGeom prst="rect">
            <a:avLst/>
          </a:prstGeom>
          <a:noFill/>
          <a:ln/>
        </p:spPr>
        <p:txBody>
          <a:bodyPr wrap="square" lIns="0" tIns="0" rIns="0" bIns="0" rtlCol="0" anchor="ctr"/>
          <a:lstStyle/>
          <a:p>
            <a:pPr marL="0" indent="0" algn="ctr">
              <a:buNone/>
            </a:pPr>
            <a:r>
              <a:rPr lang="en-US" sz="1200" b="1" dirty="0">
                <a:solidFill>
                  <a:srgbClr val="1E2761"/>
                </a:solidFill>
                <a:latin typeface="Calibri" pitchFamily="34" charset="0"/>
                <a:ea typeface="Calibri" pitchFamily="34" charset="-122"/>
                <a:cs typeface="Calibri" pitchFamily="34" charset="-120"/>
              </a:rPr>
              <a:t>STEP 3</a:t>
            </a:r>
            <a:endParaRPr lang="en-US" sz="1200" dirty="0"/>
          </a:p>
        </p:txBody>
      </p:sp>
      <p:sp>
        <p:nvSpPr>
          <p:cNvPr id="23" name="Text 19"/>
          <p:cNvSpPr/>
          <p:nvPr/>
        </p:nvSpPr>
        <p:spPr>
          <a:xfrm>
            <a:off x="6199632" y="1627632"/>
            <a:ext cx="2450592" cy="384048"/>
          </a:xfrm>
          <a:prstGeom prst="rect">
            <a:avLst/>
          </a:prstGeom>
          <a:noFill/>
          <a:ln/>
        </p:spPr>
        <p:txBody>
          <a:bodyPr wrap="square" lIns="0" tIns="0" rIns="0" bIns="0" rtlCol="0" anchor="ctr"/>
          <a:lstStyle/>
          <a:p>
            <a:pPr marL="0" indent="0">
              <a:buNone/>
            </a:pPr>
            <a:r>
              <a:rPr lang="en-US" sz="1300" b="1" dirty="0">
                <a:solidFill>
                  <a:srgbClr val="1E2761"/>
                </a:solidFill>
                <a:latin typeface="Calibri" pitchFamily="34" charset="0"/>
                <a:ea typeface="Calibri" pitchFamily="34" charset="-122"/>
                <a:cs typeface="Calibri" pitchFamily="34" charset="-120"/>
              </a:rPr>
              <a:t>Claim Your Share</a:t>
            </a:r>
            <a:endParaRPr lang="en-US" sz="1300" dirty="0"/>
          </a:p>
        </p:txBody>
      </p:sp>
      <p:sp>
        <p:nvSpPr>
          <p:cNvPr id="24" name="Text 20"/>
          <p:cNvSpPr/>
          <p:nvPr/>
        </p:nvSpPr>
        <p:spPr>
          <a:xfrm>
            <a:off x="6199632" y="2029968"/>
            <a:ext cx="2450592" cy="1234440"/>
          </a:xfrm>
          <a:prstGeom prst="rect">
            <a:avLst/>
          </a:prstGeom>
          <a:noFill/>
          <a:ln/>
        </p:spPr>
        <p:txBody>
          <a:bodyPr wrap="square" lIns="0" tIns="0" rIns="0" bIns="0" rtlCol="0" anchor="ctr"/>
          <a:lstStyle/>
          <a:p>
            <a:pPr marL="0" indent="0">
              <a:buNone/>
            </a:pPr>
            <a:r>
              <a:rPr lang="en-US" sz="1000" dirty="0">
                <a:solidFill>
                  <a:srgbClr val="334155"/>
                </a:solidFill>
                <a:latin typeface="Calibri" pitchFamily="34" charset="0"/>
                <a:ea typeface="Calibri" pitchFamily="34" charset="-122"/>
                <a:cs typeface="Calibri" pitchFamily="34" charset="-120"/>
              </a:rPr>
              <a:t>Your Share = (Pool Balance × Your Points) ÷ Total Points. You manually claim to your Commission Balance at any time — strategic timing is possible.</a:t>
            </a:r>
            <a:endParaRPr lang="en-US" sz="1000" dirty="0"/>
          </a:p>
        </p:txBody>
      </p:sp>
      <p:sp>
        <p:nvSpPr>
          <p:cNvPr id="25" name="Shape 21"/>
          <p:cNvSpPr/>
          <p:nvPr/>
        </p:nvSpPr>
        <p:spPr>
          <a:xfrm>
            <a:off x="274320" y="3493008"/>
            <a:ext cx="8595360" cy="658368"/>
          </a:xfrm>
          <a:prstGeom prst="rect">
            <a:avLst/>
          </a:prstGeom>
          <a:solidFill>
            <a:srgbClr val="1E2761"/>
          </a:solidFill>
          <a:ln w="12700">
            <a:solidFill>
              <a:srgbClr val="D1D9F0"/>
            </a:solidFill>
            <a:prstDash val="solid"/>
          </a:ln>
        </p:spPr>
      </p:sp>
      <p:sp>
        <p:nvSpPr>
          <p:cNvPr id="26" name="Shape 22"/>
          <p:cNvSpPr/>
          <p:nvPr/>
        </p:nvSpPr>
        <p:spPr>
          <a:xfrm>
            <a:off x="274320" y="3493008"/>
            <a:ext cx="64008" cy="658368"/>
          </a:xfrm>
          <a:prstGeom prst="rect">
            <a:avLst/>
          </a:prstGeom>
          <a:solidFill>
            <a:srgbClr val="00C8E0"/>
          </a:solidFill>
          <a:ln w="12700">
            <a:solidFill>
              <a:srgbClr val="00C8E0"/>
            </a:solidFill>
            <a:prstDash val="solid"/>
          </a:ln>
        </p:spPr>
      </p:sp>
      <p:sp>
        <p:nvSpPr>
          <p:cNvPr id="27" name="Text 23"/>
          <p:cNvSpPr/>
          <p:nvPr/>
        </p:nvSpPr>
        <p:spPr>
          <a:xfrm>
            <a:off x="457200" y="3557016"/>
            <a:ext cx="1097280" cy="347472"/>
          </a:xfrm>
          <a:prstGeom prst="rect">
            <a:avLst/>
          </a:prstGeom>
          <a:noFill/>
          <a:ln/>
        </p:spPr>
        <p:txBody>
          <a:bodyPr wrap="square" lIns="0" tIns="0" rIns="0" bIns="0" rtlCol="0" anchor="ctr"/>
          <a:lstStyle/>
          <a:p>
            <a:pPr marL="0" indent="0">
              <a:buNone/>
            </a:pPr>
            <a:r>
              <a:rPr lang="en-US" sz="1000" b="1" dirty="0">
                <a:solidFill>
                  <a:srgbClr val="00C8E0"/>
                </a:solidFill>
                <a:latin typeface="Calibri" pitchFamily="34" charset="0"/>
                <a:ea typeface="Calibri" pitchFamily="34" charset="-122"/>
                <a:cs typeface="Calibri" pitchFamily="34" charset="-120"/>
              </a:rPr>
              <a:t>Formula:</a:t>
            </a:r>
            <a:endParaRPr lang="en-US" sz="1000" dirty="0"/>
          </a:p>
        </p:txBody>
      </p:sp>
      <p:sp>
        <p:nvSpPr>
          <p:cNvPr id="28" name="Text 24"/>
          <p:cNvSpPr/>
          <p:nvPr/>
        </p:nvSpPr>
        <p:spPr>
          <a:xfrm>
            <a:off x="1572768" y="3557016"/>
            <a:ext cx="7132320" cy="347472"/>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Your Share (USDT)  =  (Elite Pool Balance  ×  Your Elite Points)  ÷  Total Elite Points in Network</a:t>
            </a:r>
            <a:endParaRPr lang="en-US" sz="1200" dirty="0"/>
          </a:p>
        </p:txBody>
      </p:sp>
      <p:sp>
        <p:nvSpPr>
          <p:cNvPr id="29" name="Shape 25"/>
          <p:cNvSpPr/>
          <p:nvPr/>
        </p:nvSpPr>
        <p:spPr>
          <a:xfrm>
            <a:off x="274320" y="4224528"/>
            <a:ext cx="8595360" cy="621792"/>
          </a:xfrm>
          <a:prstGeom prst="rect">
            <a:avLst/>
          </a:prstGeom>
          <a:solidFill>
            <a:srgbClr val="FFF3CD"/>
          </a:solidFill>
          <a:ln w="12700">
            <a:solidFill>
              <a:srgbClr val="FDE68A"/>
            </a:solidFill>
            <a:prstDash val="solid"/>
          </a:ln>
        </p:spPr>
      </p:sp>
      <p:sp>
        <p:nvSpPr>
          <p:cNvPr id="30" name="Text 26"/>
          <p:cNvSpPr/>
          <p:nvPr/>
        </p:nvSpPr>
        <p:spPr>
          <a:xfrm>
            <a:off x="457200" y="4279392"/>
            <a:ext cx="1005840" cy="347472"/>
          </a:xfrm>
          <a:prstGeom prst="rect">
            <a:avLst/>
          </a:prstGeom>
          <a:noFill/>
          <a:ln/>
        </p:spPr>
        <p:txBody>
          <a:bodyPr wrap="square" lIns="0" tIns="0" rIns="0" bIns="0" rtlCol="0" anchor="ctr"/>
          <a:lstStyle/>
          <a:p>
            <a:pPr marL="0" indent="0">
              <a:buNone/>
            </a:pPr>
            <a:r>
              <a:rPr lang="en-US" sz="1000" b="1" dirty="0">
                <a:solidFill>
                  <a:srgbClr val="F59F00"/>
                </a:solidFill>
                <a:latin typeface="Calibri" pitchFamily="34" charset="0"/>
                <a:ea typeface="Calibri" pitchFamily="34" charset="-122"/>
                <a:cs typeface="Calibri" pitchFamily="34" charset="-120"/>
              </a:rPr>
              <a:t>Example:</a:t>
            </a:r>
            <a:endParaRPr lang="en-US" sz="1000" dirty="0"/>
          </a:p>
        </p:txBody>
      </p:sp>
      <p:sp>
        <p:nvSpPr>
          <p:cNvPr id="31" name="Text 27"/>
          <p:cNvSpPr/>
          <p:nvPr/>
        </p:nvSpPr>
        <p:spPr>
          <a:xfrm>
            <a:off x="1463040" y="4279392"/>
            <a:ext cx="7132320" cy="347472"/>
          </a:xfrm>
          <a:prstGeom prst="rect">
            <a:avLst/>
          </a:prstGeom>
          <a:noFill/>
          <a:ln/>
        </p:spPr>
        <p:txBody>
          <a:bodyPr wrap="square" lIns="0" tIns="0" rIns="0" bIns="0" rtlCol="0" anchor="ctr"/>
          <a:lstStyle/>
          <a:p>
            <a:pPr marL="0" indent="0">
              <a:buNone/>
            </a:pPr>
            <a:r>
              <a:rPr lang="en-US" sz="1100" dirty="0">
                <a:solidFill>
                  <a:srgbClr val="334155"/>
                </a:solidFill>
                <a:latin typeface="Calibri" pitchFamily="34" charset="0"/>
                <a:ea typeface="Calibri" pitchFamily="34" charset="-122"/>
                <a:cs typeface="Calibri" pitchFamily="34" charset="-120"/>
              </a:rPr>
              <a:t>Elite Pool = $10,000  ·  Your Points = 2,000  ·  Total Network Points = 20,000  →  Your Share = $1,000</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TotalTime>
  <Words>2196</Words>
  <Application>Microsoft Office PowerPoint</Application>
  <PresentationFormat>On-screen Show (16:9)</PresentationFormat>
  <Paragraphs>497</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Eterna Network — Reward Structure</dc:title>
  <dc:subject>PptxGenJS Presentation</dc:subject>
  <dc:creator>PptxGenJS</dc:creator>
  <cp:lastModifiedBy>Admin</cp:lastModifiedBy>
  <cp:revision>14</cp:revision>
  <cp:lastPrinted>2026-04-06T10:27:22Z</cp:lastPrinted>
  <dcterms:created xsi:type="dcterms:W3CDTF">2026-03-29T13:44:15Z</dcterms:created>
  <dcterms:modified xsi:type="dcterms:W3CDTF">2026-04-13T18:00:00Z</dcterms:modified>
</cp:coreProperties>
</file>